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8" r:id="rId1"/>
  </p:sldMasterIdLst>
  <p:sldIdLst>
    <p:sldId id="273" r:id="rId2"/>
    <p:sldId id="274" r:id="rId3"/>
    <p:sldId id="275" r:id="rId4"/>
    <p:sldId id="257" r:id="rId5"/>
    <p:sldId id="266" r:id="rId6"/>
    <p:sldId id="267" r:id="rId7"/>
    <p:sldId id="258" r:id="rId8"/>
    <p:sldId id="259" r:id="rId9"/>
    <p:sldId id="260" r:id="rId10"/>
    <p:sldId id="265" r:id="rId11"/>
    <p:sldId id="269" r:id="rId12"/>
    <p:sldId id="270" r:id="rId13"/>
    <p:sldId id="271" r:id="rId14"/>
    <p:sldId id="272" r:id="rId15"/>
    <p:sldId id="276" r:id="rId16"/>
  </p:sldIdLst>
  <p:sldSz cx="9144000" cy="6858000" type="screen4x3"/>
  <p:notesSz cx="6858000" cy="9144000"/>
  <p:defaultTextStyle>
    <a:defPPr>
      <a:defRPr lang="en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1714" y="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18AD0BF-0A37-FAB2-40D5-20EDB03710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0D7F5D-3164-41DA-BD05-663ECC82F39C}" type="datetimeFigureOut">
              <a:rPr lang="ru-RU"/>
              <a:pPr>
                <a:defRPr/>
              </a:pPr>
              <a:t>06.09.2024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1CE56524-DF4F-8DA8-C5FB-0DF21AD23C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1328FCD-AEEF-B747-A5C9-B257F2AF7A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BE7E11-D4A7-4840-9FC2-B586DE67A793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1864423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D84E6B0-0533-7353-0D3B-2E74235E12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BE9904-3F00-414D-87E6-08678395796D}" type="datetimeFigureOut">
              <a:rPr lang="ru-RU"/>
              <a:pPr>
                <a:defRPr/>
              </a:pPr>
              <a:t>06.09.2024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76D522E-643C-56F9-7805-C00EB2E55F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7BFFBDA-A762-975C-054C-B176D2D6B8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E9FF38-140E-402B-9054-60832AB73D69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3705949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1BF109C9-7A77-1827-4422-033535B5D4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409AEA-A7CD-4335-93E3-80299E95DE22}" type="datetimeFigureOut">
              <a:rPr lang="ru-RU"/>
              <a:pPr>
                <a:defRPr/>
              </a:pPr>
              <a:t>06.09.2024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9412F285-496A-04E5-FEAF-CA8ADAF580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7024BDE2-D4E7-D25B-D837-803010EECF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CC79CF-8CEE-4ED3-AFE0-90AB35F537AC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791318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EE97D4E9-ABEF-C0C0-FAAD-4A9D88ADF8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645787-7B80-4E41-B3FF-03F5CAE14E01}" type="datetimeFigureOut">
              <a:rPr lang="ru-RU"/>
              <a:pPr>
                <a:defRPr/>
              </a:pPr>
              <a:t>06.09.2024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CC65DAF6-C3E0-FF49-64EF-8CF37B8F77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3044144-B124-8A9B-533C-876221B84D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46D68F-190E-4A36-84AA-EB98450EC68F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1880036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2F7B10B-32F5-F8AB-CB6D-621A3BB27A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CA827A-525A-43FC-8D3F-03E370B438A4}" type="datetimeFigureOut">
              <a:rPr lang="ru-RU"/>
              <a:pPr>
                <a:defRPr/>
              </a:pPr>
              <a:t>06.09.2024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E57C6934-B84B-1600-BB8D-567C0613F5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2185F55-B945-E245-68EF-7739D2E360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00B85B-D478-410F-B6B8-CFB9E7EB786F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0829819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3">
            <a:extLst>
              <a:ext uri="{FF2B5EF4-FFF2-40B4-BE49-F238E27FC236}">
                <a16:creationId xmlns:a16="http://schemas.microsoft.com/office/drawing/2014/main" id="{91156F17-619E-7F42-1F92-AE83AA3330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5B2E9C-D2B4-49CA-8FE3-90A858446265}" type="datetimeFigureOut">
              <a:rPr lang="ru-RU"/>
              <a:pPr>
                <a:defRPr/>
              </a:pPr>
              <a:t>06.09.2024</a:t>
            </a:fld>
            <a:endParaRPr lang="ru-RU"/>
          </a:p>
        </p:txBody>
      </p:sp>
      <p:sp>
        <p:nvSpPr>
          <p:cNvPr id="6" name="Нижний колонтитул 4">
            <a:extLst>
              <a:ext uri="{FF2B5EF4-FFF2-40B4-BE49-F238E27FC236}">
                <a16:creationId xmlns:a16="http://schemas.microsoft.com/office/drawing/2014/main" id="{80E10358-1A66-2575-B5A7-9374CF2B2B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>
            <a:extLst>
              <a:ext uri="{FF2B5EF4-FFF2-40B4-BE49-F238E27FC236}">
                <a16:creationId xmlns:a16="http://schemas.microsoft.com/office/drawing/2014/main" id="{8A8E3B2D-5C31-F7F4-A6B6-732ABA42A0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E6DC2E-1723-4D58-A74A-C4426E355CA9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5953787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3">
            <a:extLst>
              <a:ext uri="{FF2B5EF4-FFF2-40B4-BE49-F238E27FC236}">
                <a16:creationId xmlns:a16="http://schemas.microsoft.com/office/drawing/2014/main" id="{D8573ABC-560F-98AA-A8F8-1097D037C4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EC32A1-07A9-4E8B-A52C-FDA91CFDA387}" type="datetimeFigureOut">
              <a:rPr lang="ru-RU"/>
              <a:pPr>
                <a:defRPr/>
              </a:pPr>
              <a:t>06.09.2024</a:t>
            </a:fld>
            <a:endParaRPr lang="ru-RU"/>
          </a:p>
        </p:txBody>
      </p:sp>
      <p:sp>
        <p:nvSpPr>
          <p:cNvPr id="8" name="Нижний колонтитул 4">
            <a:extLst>
              <a:ext uri="{FF2B5EF4-FFF2-40B4-BE49-F238E27FC236}">
                <a16:creationId xmlns:a16="http://schemas.microsoft.com/office/drawing/2014/main" id="{A42079CD-8131-45D4-1222-F178DA247A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>
            <a:extLst>
              <a:ext uri="{FF2B5EF4-FFF2-40B4-BE49-F238E27FC236}">
                <a16:creationId xmlns:a16="http://schemas.microsoft.com/office/drawing/2014/main" id="{D92F1916-6F60-1F6A-598E-C4E3EBAEB6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563829-A593-4C33-9966-57E411CFA8C6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4406058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3">
            <a:extLst>
              <a:ext uri="{FF2B5EF4-FFF2-40B4-BE49-F238E27FC236}">
                <a16:creationId xmlns:a16="http://schemas.microsoft.com/office/drawing/2014/main" id="{457CD476-322E-E7DF-1060-BF43F3955A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B1B62D-3503-4213-9759-853961039826}" type="datetimeFigureOut">
              <a:rPr lang="ru-RU"/>
              <a:pPr>
                <a:defRPr/>
              </a:pPr>
              <a:t>06.09.2024</a:t>
            </a:fld>
            <a:endParaRPr lang="ru-RU"/>
          </a:p>
        </p:txBody>
      </p:sp>
      <p:sp>
        <p:nvSpPr>
          <p:cNvPr id="4" name="Нижний колонтитул 4">
            <a:extLst>
              <a:ext uri="{FF2B5EF4-FFF2-40B4-BE49-F238E27FC236}">
                <a16:creationId xmlns:a16="http://schemas.microsoft.com/office/drawing/2014/main" id="{DA0516F3-7B5D-9AAF-DD32-ADD4737295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>
            <a:extLst>
              <a:ext uri="{FF2B5EF4-FFF2-40B4-BE49-F238E27FC236}">
                <a16:creationId xmlns:a16="http://schemas.microsoft.com/office/drawing/2014/main" id="{17B33374-086F-7E0B-9823-E803D557A5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9E6608-8EA0-47C0-9026-7D28FF48BBE9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3672347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>
            <a:extLst>
              <a:ext uri="{FF2B5EF4-FFF2-40B4-BE49-F238E27FC236}">
                <a16:creationId xmlns:a16="http://schemas.microsoft.com/office/drawing/2014/main" id="{DAA92328-91BD-03C4-29B5-1EDE2398C4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73EEA9-1650-4C55-89B4-080C0E80764A}" type="datetimeFigureOut">
              <a:rPr lang="ru-RU"/>
              <a:pPr>
                <a:defRPr/>
              </a:pPr>
              <a:t>06.09.2024</a:t>
            </a:fld>
            <a:endParaRPr lang="ru-RU"/>
          </a:p>
        </p:txBody>
      </p:sp>
      <p:sp>
        <p:nvSpPr>
          <p:cNvPr id="3" name="Нижний колонтитул 4">
            <a:extLst>
              <a:ext uri="{FF2B5EF4-FFF2-40B4-BE49-F238E27FC236}">
                <a16:creationId xmlns:a16="http://schemas.microsoft.com/office/drawing/2014/main" id="{58E4D88D-DDE9-8DEC-F351-6B9D23ED23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>
            <a:extLst>
              <a:ext uri="{FF2B5EF4-FFF2-40B4-BE49-F238E27FC236}">
                <a16:creationId xmlns:a16="http://schemas.microsoft.com/office/drawing/2014/main" id="{0CF13891-4754-2AFB-EDED-BD0D6136A4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9BB08B-E2F3-4C93-A887-2EC0046021CB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6538449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3">
            <a:extLst>
              <a:ext uri="{FF2B5EF4-FFF2-40B4-BE49-F238E27FC236}">
                <a16:creationId xmlns:a16="http://schemas.microsoft.com/office/drawing/2014/main" id="{F499EA0E-BB17-C65E-3C71-E945C902A4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30A5E4-43F4-4FDB-95FB-B0D564AC6668}" type="datetimeFigureOut">
              <a:rPr lang="ru-RU"/>
              <a:pPr>
                <a:defRPr/>
              </a:pPr>
              <a:t>06.09.2024</a:t>
            </a:fld>
            <a:endParaRPr lang="ru-RU"/>
          </a:p>
        </p:txBody>
      </p:sp>
      <p:sp>
        <p:nvSpPr>
          <p:cNvPr id="6" name="Нижний колонтитул 4">
            <a:extLst>
              <a:ext uri="{FF2B5EF4-FFF2-40B4-BE49-F238E27FC236}">
                <a16:creationId xmlns:a16="http://schemas.microsoft.com/office/drawing/2014/main" id="{3AE4E398-B970-ED51-E0CE-CE09429E1C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>
            <a:extLst>
              <a:ext uri="{FF2B5EF4-FFF2-40B4-BE49-F238E27FC236}">
                <a16:creationId xmlns:a16="http://schemas.microsoft.com/office/drawing/2014/main" id="{EB84FBA7-4C74-48A8-A791-C445496214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0EE7C4-86F3-4DC8-B9FF-9320C3C8E1B3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399570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3">
            <a:extLst>
              <a:ext uri="{FF2B5EF4-FFF2-40B4-BE49-F238E27FC236}">
                <a16:creationId xmlns:a16="http://schemas.microsoft.com/office/drawing/2014/main" id="{D443E4E0-9156-1A1F-D05B-64FEFED1D0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238B58-E0FA-49E9-8570-5129BE0C87E6}" type="datetimeFigureOut">
              <a:rPr lang="ru-RU"/>
              <a:pPr>
                <a:defRPr/>
              </a:pPr>
              <a:t>06.09.2024</a:t>
            </a:fld>
            <a:endParaRPr lang="ru-RU"/>
          </a:p>
        </p:txBody>
      </p:sp>
      <p:sp>
        <p:nvSpPr>
          <p:cNvPr id="6" name="Нижний колонтитул 4">
            <a:extLst>
              <a:ext uri="{FF2B5EF4-FFF2-40B4-BE49-F238E27FC236}">
                <a16:creationId xmlns:a16="http://schemas.microsoft.com/office/drawing/2014/main" id="{3DB69B6F-2529-0687-C781-D23607652E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>
            <a:extLst>
              <a:ext uri="{FF2B5EF4-FFF2-40B4-BE49-F238E27FC236}">
                <a16:creationId xmlns:a16="http://schemas.microsoft.com/office/drawing/2014/main" id="{C76F5EBD-7717-18DC-435C-47F7346F9F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F6CC5C-1DA7-433C-A64F-D5E22F27B708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757446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>
            <a:extLst>
              <a:ext uri="{FF2B5EF4-FFF2-40B4-BE49-F238E27FC236}">
                <a16:creationId xmlns:a16="http://schemas.microsoft.com/office/drawing/2014/main" id="{DD5B5695-BD7E-88F8-3E92-F42716A904C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5E49B32A-28C4-0E46-3A33-244ED3C3C81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B48D3D20-A9BC-7E27-A929-C7DD7A44E04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9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5537AC06-FDAA-462C-94F6-27C11FAD99ED}" type="datetimeFigureOut">
              <a:rPr lang="ru-RU"/>
              <a:pPr>
                <a:defRPr/>
              </a:pPr>
              <a:t>06.09.2024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51F14628-5583-2A29-080C-3E3CC8EBC97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94E688F-C1A7-DDDB-D6C6-67EBFEB204A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9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316A0C7D-9AEA-493B-9001-D86C11812086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9" r:id="rId1"/>
    <p:sldLayoutId id="2147483790" r:id="rId2"/>
    <p:sldLayoutId id="2147483791" r:id="rId3"/>
    <p:sldLayoutId id="2147483792" r:id="rId4"/>
    <p:sldLayoutId id="2147483793" r:id="rId5"/>
    <p:sldLayoutId id="2147483794" r:id="rId6"/>
    <p:sldLayoutId id="2147483795" r:id="rId7"/>
    <p:sldLayoutId id="2147483796" r:id="rId8"/>
    <p:sldLayoutId id="2147483797" r:id="rId9"/>
    <p:sldLayoutId id="2147483798" r:id="rId10"/>
    <p:sldLayoutId id="2147483799" r:id="rId11"/>
  </p:sldLayoutIdLst>
  <p:txStyles>
    <p:titleStyle>
      <a:lvl1pPr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  <a:lvl2pPr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2pPr>
      <a:lvl3pPr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3pPr>
      <a:lvl4pPr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4pPr>
      <a:lvl5pPr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5pPr>
      <a:lvl6pPr marL="4572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6pPr>
      <a:lvl7pPr marL="9144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7pPr>
      <a:lvl8pPr marL="13716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8pPr>
      <a:lvl9pPr marL="18288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171450" indent="-171450" algn="l" defTabSz="685800" rtl="0" fontAlgn="base">
        <a:lnSpc>
          <a:spcPct val="90000"/>
        </a:lnSpc>
        <a:spcBef>
          <a:spcPts val="750"/>
        </a:spcBef>
        <a:spcAft>
          <a:spcPct val="0"/>
        </a:spcAft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fontAlgn="base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fontAlgn="base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fontAlgn="base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fontAlgn="base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pon.harvard.edu/daily/conflict-resolution/conflict-resolution-strategies/" TargetMode="External"/><Relationship Id="rId2" Type="http://schemas.openxmlformats.org/officeDocument/2006/relationships/hyperlink" Target="https://www.ipisresearch.be/maps/handbookweboct07.pdf%20%207" TargetMode="Externa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14245" y="1214754"/>
            <a:ext cx="6707088" cy="857250"/>
          </a:xfrm>
        </p:spPr>
        <p:txBody>
          <a:bodyPr>
            <a:normAutofit fontScale="90000"/>
          </a:bodyPr>
          <a:lstStyle/>
          <a:p>
            <a:pPr algn="l"/>
            <a:r>
              <a:rPr lang="en-US" sz="3200" b="1" dirty="0"/>
              <a:t>AL-FARABI KAZAKH NATIONAL UNIVERSITY</a:t>
            </a:r>
            <a:endParaRPr lang="ru-RU" sz="32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2195736" y="2192470"/>
            <a:ext cx="6480720" cy="95410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2800" b="1" dirty="0">
                <a:latin typeface="Arial" panose="020B0604020202020204" pitchFamily="34" charset="0"/>
              </a:rPr>
              <a:t>Department of political science and political technologies</a:t>
            </a:r>
            <a:r>
              <a:rPr lang="ru-RU" sz="2800" b="1" dirty="0">
                <a:latin typeface="Arial" panose="020B0604020202020204" pitchFamily="34" charset="0"/>
              </a:rPr>
              <a:t>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195736" y="3311189"/>
            <a:ext cx="662473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" sz="4400" b="1" dirty="0">
                <a:latin typeface="Arial" panose="020B0604020202020204" pitchFamily="34" charset="0"/>
                <a:cs typeface="Arial" panose="020B0604020202020204" pitchFamily="34" charset="0"/>
              </a:rPr>
              <a:t>Political conflict</a:t>
            </a:r>
            <a:r>
              <a:rPr lang="ru-RU" sz="4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>
                <a:latin typeface="Arial" panose="020B0604020202020204" pitchFamily="34" charset="0"/>
                <a:cs typeface="Arial" panose="020B0604020202020204" pitchFamily="34" charset="0"/>
              </a:rPr>
              <a:t>studies</a:t>
            </a:r>
            <a:endParaRPr lang="ru-RU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339752" y="4306797"/>
            <a:ext cx="324036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" sz="2400" b="1" dirty="0">
                <a:latin typeface="Arial" panose="020B0604020202020204" pitchFamily="34" charset="0"/>
              </a:rPr>
              <a:t>Abzhapparova A.A.</a:t>
            </a:r>
          </a:p>
          <a:p>
            <a:r>
              <a:rPr lang="en-US" sz="2400" b="1" dirty="0">
                <a:latin typeface="Arial" panose="020B0604020202020204" pitchFamily="34" charset="0"/>
              </a:rPr>
              <a:t>Senior lecturer</a:t>
            </a:r>
            <a:endParaRPr lang="ru-RU" sz="2400" b="1" dirty="0">
              <a:latin typeface="Arial" panose="020B0604020202020204" pitchFamily="34" charset="0"/>
            </a:endParaRPr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209563F3-E824-988A-A914-8F1EE3C48F4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5536" y="1124744"/>
            <a:ext cx="1296144" cy="14670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304927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Заголовок 1">
            <a:extLst>
              <a:ext uri="{FF2B5EF4-FFF2-40B4-BE49-F238E27FC236}">
                <a16:creationId xmlns:a16="http://schemas.microsoft.com/office/drawing/2014/main" id="{B400EB3D-22CD-830A-D469-07E6D8689A3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" altLang="ru-RU"/>
              <a:t>Definition</a:t>
            </a:r>
          </a:p>
        </p:txBody>
      </p:sp>
      <p:sp>
        <p:nvSpPr>
          <p:cNvPr id="9219" name="Содержимое 2">
            <a:extLst>
              <a:ext uri="{FF2B5EF4-FFF2-40B4-BE49-F238E27FC236}">
                <a16:creationId xmlns:a16="http://schemas.microsoft.com/office/drawing/2014/main" id="{B897E95C-97C9-2BA8-9B91-F69A3BB893FA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457200" y="2249488"/>
            <a:ext cx="8472488" cy="4324350"/>
          </a:xfrm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buFont typeface="Georgia" panose="02040502050405020303" pitchFamily="18" charset="0"/>
              <a:buNone/>
            </a:pPr>
            <a:r>
              <a:rPr lang="en" altLang="ru-RU"/>
              <a:t>Political conflict is a violent confrontation between two or more parties over the distribution of public goods.</a:t>
            </a:r>
          </a:p>
          <a:p>
            <a:pPr>
              <a:buFont typeface="Georgia" panose="02040502050405020303" pitchFamily="18" charset="0"/>
              <a:buNone/>
            </a:pPr>
            <a:endParaRPr lang="ru-RU" altLang="ru-RU"/>
          </a:p>
          <a:p>
            <a:pPr>
              <a:buFontTx/>
              <a:buChar char="-"/>
            </a:pPr>
            <a:r>
              <a:rPr lang="en" altLang="ru-RU"/>
              <a:t>Strength Vs Bargaining</a:t>
            </a:r>
          </a:p>
          <a:p>
            <a:pPr>
              <a:buFontTx/>
              <a:buChar char="-"/>
            </a:pPr>
            <a:endParaRPr lang="en-US" altLang="ru-RU"/>
          </a:p>
          <a:p>
            <a:pPr>
              <a:buFontTx/>
              <a:buChar char="-"/>
            </a:pPr>
            <a:r>
              <a:rPr lang="en" altLang="ru-RU"/>
              <a:t>Intrapersonal conflicts are ignored</a:t>
            </a:r>
          </a:p>
          <a:p>
            <a:pPr>
              <a:buFontTx/>
              <a:buChar char="-"/>
            </a:pPr>
            <a:endParaRPr lang="ru-RU" altLang="ru-RU"/>
          </a:p>
          <a:p>
            <a:pPr>
              <a:buFontTx/>
              <a:buChar char="-"/>
            </a:pPr>
            <a:r>
              <a:rPr lang="en" altLang="ru-RU"/>
              <a:t>Public goods: resources, norms…</a:t>
            </a:r>
          </a:p>
          <a:p>
            <a:pPr>
              <a:buFontTx/>
              <a:buChar char="-"/>
            </a:pPr>
            <a:endParaRPr lang="ru-RU" altLang="ru-RU"/>
          </a:p>
          <a:p>
            <a:pPr>
              <a:buFontTx/>
              <a:buChar char="-"/>
            </a:pPr>
            <a:endParaRPr lang="ru-RU" altLang="ru-RU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Заголовок 1">
            <a:extLst>
              <a:ext uri="{FF2B5EF4-FFF2-40B4-BE49-F238E27FC236}">
                <a16:creationId xmlns:a16="http://schemas.microsoft.com/office/drawing/2014/main" id="{BE86E886-8EF9-0497-9AA3-A43C05DA89F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" altLang="ru-RU"/>
              <a:t>Two Trends in Political Philosophy</a:t>
            </a:r>
          </a:p>
        </p:txBody>
      </p:sp>
      <p:sp>
        <p:nvSpPr>
          <p:cNvPr id="3" name="Содержимое 2">
            <a:extLst>
              <a:ext uri="{FF2B5EF4-FFF2-40B4-BE49-F238E27FC236}">
                <a16:creationId xmlns:a16="http://schemas.microsoft.com/office/drawing/2014/main" id="{A289C628-05E1-ABE2-6603-09B718C5A55A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/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" altLang="ru-RU"/>
              <a:t>"Man is a political animal" - Aristotle</a:t>
            </a:r>
          </a:p>
          <a:p>
            <a:endParaRPr lang="ru-RU" altLang="ru-RU"/>
          </a:p>
          <a:p>
            <a:r>
              <a:rPr lang="en" altLang="ru-RU"/>
              <a:t>Man is a participant in the "war of all against all" - Thomas Hobbes</a:t>
            </a:r>
          </a:p>
          <a:p>
            <a:endParaRPr lang="ru-RU" alt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Заголовок 1">
            <a:extLst>
              <a:ext uri="{FF2B5EF4-FFF2-40B4-BE49-F238E27FC236}">
                <a16:creationId xmlns:a16="http://schemas.microsoft.com/office/drawing/2014/main" id="{CBAA9F11-1D2B-429A-D715-6CE8234E0AB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" altLang="ru-RU" dirty="0"/>
              <a:t>Main types of conflicts</a:t>
            </a:r>
          </a:p>
        </p:txBody>
      </p:sp>
      <p:graphicFrame>
        <p:nvGraphicFramePr>
          <p:cNvPr id="18464" name="Group 32">
            <a:extLst>
              <a:ext uri="{FF2B5EF4-FFF2-40B4-BE49-F238E27FC236}">
                <a16:creationId xmlns:a16="http://schemas.microsoft.com/office/drawing/2014/main" id="{267E58FF-F5E0-200A-0858-950AFCBD16D6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457200" y="2249488"/>
          <a:ext cx="8543925" cy="2674937"/>
        </p:xfrm>
        <a:graphic>
          <a:graphicData uri="http://schemas.openxmlformats.org/drawingml/2006/table">
            <a:tbl>
              <a:tblPr/>
              <a:tblGrid>
                <a:gridCol w="22701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18928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08451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1519">
                <a:tc>
                  <a:txBody>
                    <a:bodyPr/>
                    <a:lstStyle>
                      <a:lvl1pPr eaLnBrk="0" hangingPunct="0">
                        <a:spcBef>
                          <a:spcPts val="300"/>
                        </a:spcBef>
                        <a:buClr>
                          <a:srgbClr val="A04DA3"/>
                        </a:buClr>
                        <a:buFont typeface="Georgia" panose="02040502050405020303" pitchFamily="18" charset="0"/>
                        <a:defRPr sz="2400">
                          <a:solidFill>
                            <a:schemeClr val="tx1"/>
                          </a:solidFill>
                          <a:latin typeface="Georgia" panose="02040502050405020303" pitchFamily="18" charset="0"/>
                        </a:defRPr>
                      </a:lvl1pPr>
                      <a:lvl2pPr marL="742950" indent="-285750" eaLnBrk="0" hangingPunct="0">
                        <a:spcBef>
                          <a:spcPts val="300"/>
                        </a:spcBef>
                        <a:buClr>
                          <a:schemeClr val="accent2"/>
                        </a:buClr>
                        <a:buFont typeface="Georgia" panose="02040502050405020303" pitchFamily="18" charset="0"/>
                        <a:defRPr sz="2200">
                          <a:solidFill>
                            <a:schemeClr val="accent2"/>
                          </a:solidFill>
                          <a:latin typeface="Georgia" panose="02040502050405020303" pitchFamily="18" charset="0"/>
                        </a:defRPr>
                      </a:lvl2pPr>
                      <a:lvl3pPr marL="1143000" indent="-228600" eaLnBrk="0" hangingPunct="0">
                        <a:spcBef>
                          <a:spcPts val="300"/>
                        </a:spcBef>
                        <a:buClr>
                          <a:schemeClr val="accent1"/>
                        </a:buClr>
                        <a:buFont typeface="Wingdings 2" panose="05020102010507070707" pitchFamily="18" charset="2"/>
                        <a:defRPr sz="2000">
                          <a:solidFill>
                            <a:schemeClr val="accent1"/>
                          </a:solidFill>
                          <a:latin typeface="Georgia" panose="02040502050405020303" pitchFamily="18" charset="0"/>
                        </a:defRPr>
                      </a:lvl3pPr>
                      <a:lvl4pPr marL="1600200" indent="-228600" eaLnBrk="0" hangingPunct="0">
                        <a:spcBef>
                          <a:spcPts val="300"/>
                        </a:spcBef>
                        <a:buClr>
                          <a:schemeClr val="accent1"/>
                        </a:buClr>
                        <a:buFont typeface="Wingdings 2" panose="05020102010507070707" pitchFamily="18" charset="2"/>
                        <a:defRPr sz="2000">
                          <a:solidFill>
                            <a:schemeClr val="accent1"/>
                          </a:solidFill>
                          <a:latin typeface="Georgia" panose="02040502050405020303" pitchFamily="18" charset="0"/>
                        </a:defRPr>
                      </a:lvl4pPr>
                      <a:lvl5pPr marL="2057400" indent="-228600" eaLnBrk="0" hangingPunct="0">
                        <a:spcBef>
                          <a:spcPts val="300"/>
                        </a:spcBef>
                        <a:buClr>
                          <a:srgbClr val="A04DA3"/>
                        </a:buClr>
                        <a:buFont typeface="Georgia" panose="02040502050405020303" pitchFamily="18" charset="0"/>
                        <a:defRPr>
                          <a:solidFill>
                            <a:srgbClr val="A04DA3"/>
                          </a:solidFill>
                          <a:latin typeface="Georgia" panose="020405020504050203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rgbClr val="A04DA3"/>
                        </a:buClr>
                        <a:buFont typeface="Georgia" panose="02040502050405020303" pitchFamily="18" charset="0"/>
                        <a:defRPr>
                          <a:solidFill>
                            <a:srgbClr val="A04DA3"/>
                          </a:solidFill>
                          <a:latin typeface="Georgia" panose="020405020504050203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rgbClr val="A04DA3"/>
                        </a:buClr>
                        <a:buFont typeface="Georgia" panose="02040502050405020303" pitchFamily="18" charset="0"/>
                        <a:defRPr>
                          <a:solidFill>
                            <a:srgbClr val="A04DA3"/>
                          </a:solidFill>
                          <a:latin typeface="Georgia" panose="020405020504050203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rgbClr val="A04DA3"/>
                        </a:buClr>
                        <a:buFont typeface="Georgia" panose="02040502050405020303" pitchFamily="18" charset="0"/>
                        <a:defRPr>
                          <a:solidFill>
                            <a:srgbClr val="A04DA3"/>
                          </a:solidFill>
                          <a:latin typeface="Georgia" panose="020405020504050203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rgbClr val="A04DA3"/>
                        </a:buClr>
                        <a:buFont typeface="Georgia" panose="02040502050405020303" pitchFamily="18" charset="0"/>
                        <a:defRPr>
                          <a:solidFill>
                            <a:srgbClr val="A04DA3"/>
                          </a:solidFill>
                          <a:latin typeface="Georgia" panose="02040502050405020303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" altLang="ru-RU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Georgia" panose="02040502050405020303" pitchFamily="18" charset="0"/>
                        </a:rPr>
                        <a:t>Parameter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300"/>
                        </a:spcBef>
                        <a:buClr>
                          <a:srgbClr val="A04DA3"/>
                        </a:buClr>
                        <a:buFont typeface="Georgia" panose="02040502050405020303" pitchFamily="18" charset="0"/>
                        <a:defRPr sz="2400">
                          <a:solidFill>
                            <a:schemeClr val="tx1"/>
                          </a:solidFill>
                          <a:latin typeface="Georgia" panose="02040502050405020303" pitchFamily="18" charset="0"/>
                        </a:defRPr>
                      </a:lvl1pPr>
                      <a:lvl2pPr marL="742950" indent="-285750" eaLnBrk="0" hangingPunct="0">
                        <a:spcBef>
                          <a:spcPts val="300"/>
                        </a:spcBef>
                        <a:buClr>
                          <a:schemeClr val="accent2"/>
                        </a:buClr>
                        <a:buFont typeface="Georgia" panose="02040502050405020303" pitchFamily="18" charset="0"/>
                        <a:defRPr sz="2200">
                          <a:solidFill>
                            <a:schemeClr val="accent2"/>
                          </a:solidFill>
                          <a:latin typeface="Georgia" panose="02040502050405020303" pitchFamily="18" charset="0"/>
                        </a:defRPr>
                      </a:lvl2pPr>
                      <a:lvl3pPr marL="1143000" indent="-228600" eaLnBrk="0" hangingPunct="0">
                        <a:spcBef>
                          <a:spcPts val="300"/>
                        </a:spcBef>
                        <a:buClr>
                          <a:schemeClr val="accent1"/>
                        </a:buClr>
                        <a:buFont typeface="Wingdings 2" panose="05020102010507070707" pitchFamily="18" charset="2"/>
                        <a:defRPr sz="2000">
                          <a:solidFill>
                            <a:schemeClr val="accent1"/>
                          </a:solidFill>
                          <a:latin typeface="Georgia" panose="02040502050405020303" pitchFamily="18" charset="0"/>
                        </a:defRPr>
                      </a:lvl3pPr>
                      <a:lvl4pPr marL="1600200" indent="-228600" eaLnBrk="0" hangingPunct="0">
                        <a:spcBef>
                          <a:spcPts val="300"/>
                        </a:spcBef>
                        <a:buClr>
                          <a:schemeClr val="accent1"/>
                        </a:buClr>
                        <a:buFont typeface="Wingdings 2" panose="05020102010507070707" pitchFamily="18" charset="2"/>
                        <a:defRPr sz="2000">
                          <a:solidFill>
                            <a:schemeClr val="accent1"/>
                          </a:solidFill>
                          <a:latin typeface="Georgia" panose="02040502050405020303" pitchFamily="18" charset="0"/>
                        </a:defRPr>
                      </a:lvl4pPr>
                      <a:lvl5pPr marL="2057400" indent="-228600" eaLnBrk="0" hangingPunct="0">
                        <a:spcBef>
                          <a:spcPts val="300"/>
                        </a:spcBef>
                        <a:buClr>
                          <a:srgbClr val="A04DA3"/>
                        </a:buClr>
                        <a:buFont typeface="Georgia" panose="02040502050405020303" pitchFamily="18" charset="0"/>
                        <a:defRPr>
                          <a:solidFill>
                            <a:srgbClr val="A04DA3"/>
                          </a:solidFill>
                          <a:latin typeface="Georgia" panose="020405020504050203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rgbClr val="A04DA3"/>
                        </a:buClr>
                        <a:buFont typeface="Georgia" panose="02040502050405020303" pitchFamily="18" charset="0"/>
                        <a:defRPr>
                          <a:solidFill>
                            <a:srgbClr val="A04DA3"/>
                          </a:solidFill>
                          <a:latin typeface="Georgia" panose="020405020504050203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rgbClr val="A04DA3"/>
                        </a:buClr>
                        <a:buFont typeface="Georgia" panose="02040502050405020303" pitchFamily="18" charset="0"/>
                        <a:defRPr>
                          <a:solidFill>
                            <a:srgbClr val="A04DA3"/>
                          </a:solidFill>
                          <a:latin typeface="Georgia" panose="020405020504050203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rgbClr val="A04DA3"/>
                        </a:buClr>
                        <a:buFont typeface="Georgia" panose="02040502050405020303" pitchFamily="18" charset="0"/>
                        <a:defRPr>
                          <a:solidFill>
                            <a:srgbClr val="A04DA3"/>
                          </a:solidFill>
                          <a:latin typeface="Georgia" panose="020405020504050203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rgbClr val="A04DA3"/>
                        </a:buClr>
                        <a:buFont typeface="Georgia" panose="02040502050405020303" pitchFamily="18" charset="0"/>
                        <a:defRPr>
                          <a:solidFill>
                            <a:srgbClr val="A04DA3"/>
                          </a:solidFill>
                          <a:latin typeface="Georgia" panose="02040502050405020303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" altLang="ru-RU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Georgia" panose="02040502050405020303" pitchFamily="18" charset="0"/>
                        </a:rPr>
                        <a:t>Significantly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300"/>
                        </a:spcBef>
                        <a:buClr>
                          <a:srgbClr val="A04DA3"/>
                        </a:buClr>
                        <a:buFont typeface="Georgia" panose="02040502050405020303" pitchFamily="18" charset="0"/>
                        <a:defRPr sz="2400">
                          <a:solidFill>
                            <a:schemeClr val="tx1"/>
                          </a:solidFill>
                          <a:latin typeface="Georgia" panose="02040502050405020303" pitchFamily="18" charset="0"/>
                        </a:defRPr>
                      </a:lvl1pPr>
                      <a:lvl2pPr marL="742950" indent="-285750" eaLnBrk="0" hangingPunct="0">
                        <a:spcBef>
                          <a:spcPts val="300"/>
                        </a:spcBef>
                        <a:buClr>
                          <a:schemeClr val="accent2"/>
                        </a:buClr>
                        <a:buFont typeface="Georgia" panose="02040502050405020303" pitchFamily="18" charset="0"/>
                        <a:defRPr sz="2200">
                          <a:solidFill>
                            <a:schemeClr val="accent2"/>
                          </a:solidFill>
                          <a:latin typeface="Georgia" panose="02040502050405020303" pitchFamily="18" charset="0"/>
                        </a:defRPr>
                      </a:lvl2pPr>
                      <a:lvl3pPr marL="1143000" indent="-228600" eaLnBrk="0" hangingPunct="0">
                        <a:spcBef>
                          <a:spcPts val="300"/>
                        </a:spcBef>
                        <a:buClr>
                          <a:schemeClr val="accent1"/>
                        </a:buClr>
                        <a:buFont typeface="Wingdings 2" panose="05020102010507070707" pitchFamily="18" charset="2"/>
                        <a:defRPr sz="2000">
                          <a:solidFill>
                            <a:schemeClr val="accent1"/>
                          </a:solidFill>
                          <a:latin typeface="Georgia" panose="02040502050405020303" pitchFamily="18" charset="0"/>
                        </a:defRPr>
                      </a:lvl3pPr>
                      <a:lvl4pPr marL="1600200" indent="-228600" eaLnBrk="0" hangingPunct="0">
                        <a:spcBef>
                          <a:spcPts val="300"/>
                        </a:spcBef>
                        <a:buClr>
                          <a:schemeClr val="accent1"/>
                        </a:buClr>
                        <a:buFont typeface="Wingdings 2" panose="05020102010507070707" pitchFamily="18" charset="2"/>
                        <a:defRPr sz="2000">
                          <a:solidFill>
                            <a:schemeClr val="accent1"/>
                          </a:solidFill>
                          <a:latin typeface="Georgia" panose="02040502050405020303" pitchFamily="18" charset="0"/>
                        </a:defRPr>
                      </a:lvl4pPr>
                      <a:lvl5pPr marL="2057400" indent="-228600" eaLnBrk="0" hangingPunct="0">
                        <a:spcBef>
                          <a:spcPts val="300"/>
                        </a:spcBef>
                        <a:buClr>
                          <a:srgbClr val="A04DA3"/>
                        </a:buClr>
                        <a:buFont typeface="Georgia" panose="02040502050405020303" pitchFamily="18" charset="0"/>
                        <a:defRPr>
                          <a:solidFill>
                            <a:srgbClr val="A04DA3"/>
                          </a:solidFill>
                          <a:latin typeface="Georgia" panose="020405020504050203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rgbClr val="A04DA3"/>
                        </a:buClr>
                        <a:buFont typeface="Georgia" panose="02040502050405020303" pitchFamily="18" charset="0"/>
                        <a:defRPr>
                          <a:solidFill>
                            <a:srgbClr val="A04DA3"/>
                          </a:solidFill>
                          <a:latin typeface="Georgia" panose="020405020504050203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rgbClr val="A04DA3"/>
                        </a:buClr>
                        <a:buFont typeface="Georgia" panose="02040502050405020303" pitchFamily="18" charset="0"/>
                        <a:defRPr>
                          <a:solidFill>
                            <a:srgbClr val="A04DA3"/>
                          </a:solidFill>
                          <a:latin typeface="Georgia" panose="020405020504050203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rgbClr val="A04DA3"/>
                        </a:buClr>
                        <a:buFont typeface="Georgia" panose="02040502050405020303" pitchFamily="18" charset="0"/>
                        <a:defRPr>
                          <a:solidFill>
                            <a:srgbClr val="A04DA3"/>
                          </a:solidFill>
                          <a:latin typeface="Georgia" panose="020405020504050203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rgbClr val="A04DA3"/>
                        </a:buClr>
                        <a:buFont typeface="Georgia" panose="02040502050405020303" pitchFamily="18" charset="0"/>
                        <a:defRPr>
                          <a:solidFill>
                            <a:srgbClr val="A04DA3"/>
                          </a:solidFill>
                          <a:latin typeface="Georgia" panose="02040502050405020303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" altLang="ru-RU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Georgia" panose="02040502050405020303" pitchFamily="18" charset="0"/>
                        </a:rPr>
                        <a:t>Insignificantly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1519">
                <a:tc>
                  <a:txBody>
                    <a:bodyPr/>
                    <a:lstStyle>
                      <a:lvl1pPr eaLnBrk="0" hangingPunct="0">
                        <a:spcBef>
                          <a:spcPts val="300"/>
                        </a:spcBef>
                        <a:buClr>
                          <a:srgbClr val="A04DA3"/>
                        </a:buClr>
                        <a:buFont typeface="Georgia" panose="02040502050405020303" pitchFamily="18" charset="0"/>
                        <a:defRPr sz="2400">
                          <a:solidFill>
                            <a:schemeClr val="tx1"/>
                          </a:solidFill>
                          <a:latin typeface="Georgia" panose="02040502050405020303" pitchFamily="18" charset="0"/>
                        </a:defRPr>
                      </a:lvl1pPr>
                      <a:lvl2pPr marL="742950" indent="-285750" eaLnBrk="0" hangingPunct="0">
                        <a:spcBef>
                          <a:spcPts val="300"/>
                        </a:spcBef>
                        <a:buClr>
                          <a:schemeClr val="accent2"/>
                        </a:buClr>
                        <a:buFont typeface="Georgia" panose="02040502050405020303" pitchFamily="18" charset="0"/>
                        <a:defRPr sz="2200">
                          <a:solidFill>
                            <a:schemeClr val="accent2"/>
                          </a:solidFill>
                          <a:latin typeface="Georgia" panose="02040502050405020303" pitchFamily="18" charset="0"/>
                        </a:defRPr>
                      </a:lvl2pPr>
                      <a:lvl3pPr marL="1143000" indent="-228600" eaLnBrk="0" hangingPunct="0">
                        <a:spcBef>
                          <a:spcPts val="300"/>
                        </a:spcBef>
                        <a:buClr>
                          <a:schemeClr val="accent1"/>
                        </a:buClr>
                        <a:buFont typeface="Wingdings 2" panose="05020102010507070707" pitchFamily="18" charset="2"/>
                        <a:defRPr sz="2000">
                          <a:solidFill>
                            <a:schemeClr val="accent1"/>
                          </a:solidFill>
                          <a:latin typeface="Georgia" panose="02040502050405020303" pitchFamily="18" charset="0"/>
                        </a:defRPr>
                      </a:lvl3pPr>
                      <a:lvl4pPr marL="1600200" indent="-228600" eaLnBrk="0" hangingPunct="0">
                        <a:spcBef>
                          <a:spcPts val="300"/>
                        </a:spcBef>
                        <a:buClr>
                          <a:schemeClr val="accent1"/>
                        </a:buClr>
                        <a:buFont typeface="Wingdings 2" panose="05020102010507070707" pitchFamily="18" charset="2"/>
                        <a:defRPr sz="2000">
                          <a:solidFill>
                            <a:schemeClr val="accent1"/>
                          </a:solidFill>
                          <a:latin typeface="Georgia" panose="02040502050405020303" pitchFamily="18" charset="0"/>
                        </a:defRPr>
                      </a:lvl4pPr>
                      <a:lvl5pPr marL="2057400" indent="-228600" eaLnBrk="0" hangingPunct="0">
                        <a:spcBef>
                          <a:spcPts val="300"/>
                        </a:spcBef>
                        <a:buClr>
                          <a:srgbClr val="A04DA3"/>
                        </a:buClr>
                        <a:buFont typeface="Georgia" panose="02040502050405020303" pitchFamily="18" charset="0"/>
                        <a:defRPr>
                          <a:solidFill>
                            <a:srgbClr val="A04DA3"/>
                          </a:solidFill>
                          <a:latin typeface="Georgia" panose="020405020504050203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rgbClr val="A04DA3"/>
                        </a:buClr>
                        <a:buFont typeface="Georgia" panose="02040502050405020303" pitchFamily="18" charset="0"/>
                        <a:defRPr>
                          <a:solidFill>
                            <a:srgbClr val="A04DA3"/>
                          </a:solidFill>
                          <a:latin typeface="Georgia" panose="020405020504050203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rgbClr val="A04DA3"/>
                        </a:buClr>
                        <a:buFont typeface="Georgia" panose="02040502050405020303" pitchFamily="18" charset="0"/>
                        <a:defRPr>
                          <a:solidFill>
                            <a:srgbClr val="A04DA3"/>
                          </a:solidFill>
                          <a:latin typeface="Georgia" panose="020405020504050203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rgbClr val="A04DA3"/>
                        </a:buClr>
                        <a:buFont typeface="Georgia" panose="02040502050405020303" pitchFamily="18" charset="0"/>
                        <a:defRPr>
                          <a:solidFill>
                            <a:srgbClr val="A04DA3"/>
                          </a:solidFill>
                          <a:latin typeface="Georgia" panose="020405020504050203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rgbClr val="A04DA3"/>
                        </a:buClr>
                        <a:buFont typeface="Georgia" panose="02040502050405020303" pitchFamily="18" charset="0"/>
                        <a:defRPr>
                          <a:solidFill>
                            <a:srgbClr val="A04DA3"/>
                          </a:solidFill>
                          <a:latin typeface="Georgia" panose="02040502050405020303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" altLang="ru-RU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eorgia" panose="02040502050405020303" pitchFamily="18" charset="0"/>
                        </a:rPr>
                        <a:t>Duration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1DA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300"/>
                        </a:spcBef>
                        <a:buClr>
                          <a:srgbClr val="A04DA3"/>
                        </a:buClr>
                        <a:buFont typeface="Georgia" panose="02040502050405020303" pitchFamily="18" charset="0"/>
                        <a:defRPr sz="2400">
                          <a:solidFill>
                            <a:schemeClr val="tx1"/>
                          </a:solidFill>
                          <a:latin typeface="Georgia" panose="02040502050405020303" pitchFamily="18" charset="0"/>
                        </a:defRPr>
                      </a:lvl1pPr>
                      <a:lvl2pPr marL="742950" indent="-285750" eaLnBrk="0" hangingPunct="0">
                        <a:spcBef>
                          <a:spcPts val="300"/>
                        </a:spcBef>
                        <a:buClr>
                          <a:schemeClr val="accent2"/>
                        </a:buClr>
                        <a:buFont typeface="Georgia" panose="02040502050405020303" pitchFamily="18" charset="0"/>
                        <a:defRPr sz="2200">
                          <a:solidFill>
                            <a:schemeClr val="accent2"/>
                          </a:solidFill>
                          <a:latin typeface="Georgia" panose="02040502050405020303" pitchFamily="18" charset="0"/>
                        </a:defRPr>
                      </a:lvl2pPr>
                      <a:lvl3pPr marL="1143000" indent="-228600" eaLnBrk="0" hangingPunct="0">
                        <a:spcBef>
                          <a:spcPts val="300"/>
                        </a:spcBef>
                        <a:buClr>
                          <a:schemeClr val="accent1"/>
                        </a:buClr>
                        <a:buFont typeface="Wingdings 2" panose="05020102010507070707" pitchFamily="18" charset="2"/>
                        <a:defRPr sz="2000">
                          <a:solidFill>
                            <a:schemeClr val="accent1"/>
                          </a:solidFill>
                          <a:latin typeface="Georgia" panose="02040502050405020303" pitchFamily="18" charset="0"/>
                        </a:defRPr>
                      </a:lvl3pPr>
                      <a:lvl4pPr marL="1600200" indent="-228600" eaLnBrk="0" hangingPunct="0">
                        <a:spcBef>
                          <a:spcPts val="300"/>
                        </a:spcBef>
                        <a:buClr>
                          <a:schemeClr val="accent1"/>
                        </a:buClr>
                        <a:buFont typeface="Wingdings 2" panose="05020102010507070707" pitchFamily="18" charset="2"/>
                        <a:defRPr sz="2000">
                          <a:solidFill>
                            <a:schemeClr val="accent1"/>
                          </a:solidFill>
                          <a:latin typeface="Georgia" panose="02040502050405020303" pitchFamily="18" charset="0"/>
                        </a:defRPr>
                      </a:lvl4pPr>
                      <a:lvl5pPr marL="2057400" indent="-228600" eaLnBrk="0" hangingPunct="0">
                        <a:spcBef>
                          <a:spcPts val="300"/>
                        </a:spcBef>
                        <a:buClr>
                          <a:srgbClr val="A04DA3"/>
                        </a:buClr>
                        <a:buFont typeface="Georgia" panose="02040502050405020303" pitchFamily="18" charset="0"/>
                        <a:defRPr>
                          <a:solidFill>
                            <a:srgbClr val="A04DA3"/>
                          </a:solidFill>
                          <a:latin typeface="Georgia" panose="020405020504050203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rgbClr val="A04DA3"/>
                        </a:buClr>
                        <a:buFont typeface="Georgia" panose="02040502050405020303" pitchFamily="18" charset="0"/>
                        <a:defRPr>
                          <a:solidFill>
                            <a:srgbClr val="A04DA3"/>
                          </a:solidFill>
                          <a:latin typeface="Georgia" panose="020405020504050203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rgbClr val="A04DA3"/>
                        </a:buClr>
                        <a:buFont typeface="Georgia" panose="02040502050405020303" pitchFamily="18" charset="0"/>
                        <a:defRPr>
                          <a:solidFill>
                            <a:srgbClr val="A04DA3"/>
                          </a:solidFill>
                          <a:latin typeface="Georgia" panose="020405020504050203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rgbClr val="A04DA3"/>
                        </a:buClr>
                        <a:buFont typeface="Georgia" panose="02040502050405020303" pitchFamily="18" charset="0"/>
                        <a:defRPr>
                          <a:solidFill>
                            <a:srgbClr val="A04DA3"/>
                          </a:solidFill>
                          <a:latin typeface="Georgia" panose="020405020504050203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rgbClr val="A04DA3"/>
                        </a:buClr>
                        <a:buFont typeface="Georgia" panose="02040502050405020303" pitchFamily="18" charset="0"/>
                        <a:defRPr>
                          <a:solidFill>
                            <a:srgbClr val="A04DA3"/>
                          </a:solidFill>
                          <a:latin typeface="Georgia" panose="02040502050405020303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" altLang="ru-RU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eorgia" panose="02040502050405020303" pitchFamily="18" charset="0"/>
                        </a:rPr>
                        <a:t>Long-term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1DA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300"/>
                        </a:spcBef>
                        <a:buClr>
                          <a:srgbClr val="A04DA3"/>
                        </a:buClr>
                        <a:buFont typeface="Georgia" panose="02040502050405020303" pitchFamily="18" charset="0"/>
                        <a:defRPr sz="2400">
                          <a:solidFill>
                            <a:schemeClr val="tx1"/>
                          </a:solidFill>
                          <a:latin typeface="Georgia" panose="02040502050405020303" pitchFamily="18" charset="0"/>
                        </a:defRPr>
                      </a:lvl1pPr>
                      <a:lvl2pPr marL="742950" indent="-285750" eaLnBrk="0" hangingPunct="0">
                        <a:spcBef>
                          <a:spcPts val="300"/>
                        </a:spcBef>
                        <a:buClr>
                          <a:schemeClr val="accent2"/>
                        </a:buClr>
                        <a:buFont typeface="Georgia" panose="02040502050405020303" pitchFamily="18" charset="0"/>
                        <a:defRPr sz="2200">
                          <a:solidFill>
                            <a:schemeClr val="accent2"/>
                          </a:solidFill>
                          <a:latin typeface="Georgia" panose="02040502050405020303" pitchFamily="18" charset="0"/>
                        </a:defRPr>
                      </a:lvl2pPr>
                      <a:lvl3pPr marL="1143000" indent="-228600" eaLnBrk="0" hangingPunct="0">
                        <a:spcBef>
                          <a:spcPts val="300"/>
                        </a:spcBef>
                        <a:buClr>
                          <a:schemeClr val="accent1"/>
                        </a:buClr>
                        <a:buFont typeface="Wingdings 2" panose="05020102010507070707" pitchFamily="18" charset="2"/>
                        <a:defRPr sz="2000">
                          <a:solidFill>
                            <a:schemeClr val="accent1"/>
                          </a:solidFill>
                          <a:latin typeface="Georgia" panose="02040502050405020303" pitchFamily="18" charset="0"/>
                        </a:defRPr>
                      </a:lvl3pPr>
                      <a:lvl4pPr marL="1600200" indent="-228600" eaLnBrk="0" hangingPunct="0">
                        <a:spcBef>
                          <a:spcPts val="300"/>
                        </a:spcBef>
                        <a:buClr>
                          <a:schemeClr val="accent1"/>
                        </a:buClr>
                        <a:buFont typeface="Wingdings 2" panose="05020102010507070707" pitchFamily="18" charset="2"/>
                        <a:defRPr sz="2000">
                          <a:solidFill>
                            <a:schemeClr val="accent1"/>
                          </a:solidFill>
                          <a:latin typeface="Georgia" panose="02040502050405020303" pitchFamily="18" charset="0"/>
                        </a:defRPr>
                      </a:lvl4pPr>
                      <a:lvl5pPr marL="2057400" indent="-228600" eaLnBrk="0" hangingPunct="0">
                        <a:spcBef>
                          <a:spcPts val="300"/>
                        </a:spcBef>
                        <a:buClr>
                          <a:srgbClr val="A04DA3"/>
                        </a:buClr>
                        <a:buFont typeface="Georgia" panose="02040502050405020303" pitchFamily="18" charset="0"/>
                        <a:defRPr>
                          <a:solidFill>
                            <a:srgbClr val="A04DA3"/>
                          </a:solidFill>
                          <a:latin typeface="Georgia" panose="020405020504050203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rgbClr val="A04DA3"/>
                        </a:buClr>
                        <a:buFont typeface="Georgia" panose="02040502050405020303" pitchFamily="18" charset="0"/>
                        <a:defRPr>
                          <a:solidFill>
                            <a:srgbClr val="A04DA3"/>
                          </a:solidFill>
                          <a:latin typeface="Georgia" panose="020405020504050203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rgbClr val="A04DA3"/>
                        </a:buClr>
                        <a:buFont typeface="Georgia" panose="02040502050405020303" pitchFamily="18" charset="0"/>
                        <a:defRPr>
                          <a:solidFill>
                            <a:srgbClr val="A04DA3"/>
                          </a:solidFill>
                          <a:latin typeface="Georgia" panose="020405020504050203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rgbClr val="A04DA3"/>
                        </a:buClr>
                        <a:buFont typeface="Georgia" panose="02040502050405020303" pitchFamily="18" charset="0"/>
                        <a:defRPr>
                          <a:solidFill>
                            <a:srgbClr val="A04DA3"/>
                          </a:solidFill>
                          <a:latin typeface="Georgia" panose="020405020504050203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rgbClr val="A04DA3"/>
                        </a:buClr>
                        <a:buFont typeface="Georgia" panose="02040502050405020303" pitchFamily="18" charset="0"/>
                        <a:defRPr>
                          <a:solidFill>
                            <a:srgbClr val="A04DA3"/>
                          </a:solidFill>
                          <a:latin typeface="Georgia" panose="02040502050405020303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" altLang="ru-RU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eorgia" panose="02040502050405020303" pitchFamily="18" charset="0"/>
                        </a:rPr>
                        <a:t>Short term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1D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1519">
                <a:tc>
                  <a:txBody>
                    <a:bodyPr/>
                    <a:lstStyle>
                      <a:lvl1pPr eaLnBrk="0" hangingPunct="0">
                        <a:spcBef>
                          <a:spcPts val="300"/>
                        </a:spcBef>
                        <a:buClr>
                          <a:srgbClr val="A04DA3"/>
                        </a:buClr>
                        <a:buFont typeface="Georgia" panose="02040502050405020303" pitchFamily="18" charset="0"/>
                        <a:defRPr sz="2400">
                          <a:solidFill>
                            <a:schemeClr val="tx1"/>
                          </a:solidFill>
                          <a:latin typeface="Georgia" panose="02040502050405020303" pitchFamily="18" charset="0"/>
                        </a:defRPr>
                      </a:lvl1pPr>
                      <a:lvl2pPr marL="742950" indent="-285750" eaLnBrk="0" hangingPunct="0">
                        <a:spcBef>
                          <a:spcPts val="300"/>
                        </a:spcBef>
                        <a:buClr>
                          <a:schemeClr val="accent2"/>
                        </a:buClr>
                        <a:buFont typeface="Georgia" panose="02040502050405020303" pitchFamily="18" charset="0"/>
                        <a:defRPr sz="2200">
                          <a:solidFill>
                            <a:schemeClr val="accent2"/>
                          </a:solidFill>
                          <a:latin typeface="Georgia" panose="02040502050405020303" pitchFamily="18" charset="0"/>
                        </a:defRPr>
                      </a:lvl2pPr>
                      <a:lvl3pPr marL="1143000" indent="-228600" eaLnBrk="0" hangingPunct="0">
                        <a:spcBef>
                          <a:spcPts val="300"/>
                        </a:spcBef>
                        <a:buClr>
                          <a:schemeClr val="accent1"/>
                        </a:buClr>
                        <a:buFont typeface="Wingdings 2" panose="05020102010507070707" pitchFamily="18" charset="2"/>
                        <a:defRPr sz="2000">
                          <a:solidFill>
                            <a:schemeClr val="accent1"/>
                          </a:solidFill>
                          <a:latin typeface="Georgia" panose="02040502050405020303" pitchFamily="18" charset="0"/>
                        </a:defRPr>
                      </a:lvl3pPr>
                      <a:lvl4pPr marL="1600200" indent="-228600" eaLnBrk="0" hangingPunct="0">
                        <a:spcBef>
                          <a:spcPts val="300"/>
                        </a:spcBef>
                        <a:buClr>
                          <a:schemeClr val="accent1"/>
                        </a:buClr>
                        <a:buFont typeface="Wingdings 2" panose="05020102010507070707" pitchFamily="18" charset="2"/>
                        <a:defRPr sz="2000">
                          <a:solidFill>
                            <a:schemeClr val="accent1"/>
                          </a:solidFill>
                          <a:latin typeface="Georgia" panose="02040502050405020303" pitchFamily="18" charset="0"/>
                        </a:defRPr>
                      </a:lvl4pPr>
                      <a:lvl5pPr marL="2057400" indent="-228600" eaLnBrk="0" hangingPunct="0">
                        <a:spcBef>
                          <a:spcPts val="300"/>
                        </a:spcBef>
                        <a:buClr>
                          <a:srgbClr val="A04DA3"/>
                        </a:buClr>
                        <a:buFont typeface="Georgia" panose="02040502050405020303" pitchFamily="18" charset="0"/>
                        <a:defRPr>
                          <a:solidFill>
                            <a:srgbClr val="A04DA3"/>
                          </a:solidFill>
                          <a:latin typeface="Georgia" panose="020405020504050203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rgbClr val="A04DA3"/>
                        </a:buClr>
                        <a:buFont typeface="Georgia" panose="02040502050405020303" pitchFamily="18" charset="0"/>
                        <a:defRPr>
                          <a:solidFill>
                            <a:srgbClr val="A04DA3"/>
                          </a:solidFill>
                          <a:latin typeface="Georgia" panose="020405020504050203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rgbClr val="A04DA3"/>
                        </a:buClr>
                        <a:buFont typeface="Georgia" panose="02040502050405020303" pitchFamily="18" charset="0"/>
                        <a:defRPr>
                          <a:solidFill>
                            <a:srgbClr val="A04DA3"/>
                          </a:solidFill>
                          <a:latin typeface="Georgia" panose="020405020504050203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rgbClr val="A04DA3"/>
                        </a:buClr>
                        <a:buFont typeface="Georgia" panose="02040502050405020303" pitchFamily="18" charset="0"/>
                        <a:defRPr>
                          <a:solidFill>
                            <a:srgbClr val="A04DA3"/>
                          </a:solidFill>
                          <a:latin typeface="Georgia" panose="020405020504050203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rgbClr val="A04DA3"/>
                        </a:buClr>
                        <a:buFont typeface="Georgia" panose="02040502050405020303" pitchFamily="18" charset="0"/>
                        <a:defRPr>
                          <a:solidFill>
                            <a:srgbClr val="A04DA3"/>
                          </a:solidFill>
                          <a:latin typeface="Georgia" panose="02040502050405020303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" altLang="ru-RU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eorgia" panose="02040502050405020303" pitchFamily="18" charset="0"/>
                        </a:rPr>
                        <a:t>Obviousness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9ED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300"/>
                        </a:spcBef>
                        <a:buClr>
                          <a:srgbClr val="A04DA3"/>
                        </a:buClr>
                        <a:buFont typeface="Georgia" panose="02040502050405020303" pitchFamily="18" charset="0"/>
                        <a:defRPr sz="2400">
                          <a:solidFill>
                            <a:schemeClr val="tx1"/>
                          </a:solidFill>
                          <a:latin typeface="Georgia" panose="02040502050405020303" pitchFamily="18" charset="0"/>
                        </a:defRPr>
                      </a:lvl1pPr>
                      <a:lvl2pPr marL="742950" indent="-285750" eaLnBrk="0" hangingPunct="0">
                        <a:spcBef>
                          <a:spcPts val="300"/>
                        </a:spcBef>
                        <a:buClr>
                          <a:schemeClr val="accent2"/>
                        </a:buClr>
                        <a:buFont typeface="Georgia" panose="02040502050405020303" pitchFamily="18" charset="0"/>
                        <a:defRPr sz="2200">
                          <a:solidFill>
                            <a:schemeClr val="accent2"/>
                          </a:solidFill>
                          <a:latin typeface="Georgia" panose="02040502050405020303" pitchFamily="18" charset="0"/>
                        </a:defRPr>
                      </a:lvl2pPr>
                      <a:lvl3pPr marL="1143000" indent="-228600" eaLnBrk="0" hangingPunct="0">
                        <a:spcBef>
                          <a:spcPts val="300"/>
                        </a:spcBef>
                        <a:buClr>
                          <a:schemeClr val="accent1"/>
                        </a:buClr>
                        <a:buFont typeface="Wingdings 2" panose="05020102010507070707" pitchFamily="18" charset="2"/>
                        <a:defRPr sz="2000">
                          <a:solidFill>
                            <a:schemeClr val="accent1"/>
                          </a:solidFill>
                          <a:latin typeface="Georgia" panose="02040502050405020303" pitchFamily="18" charset="0"/>
                        </a:defRPr>
                      </a:lvl3pPr>
                      <a:lvl4pPr marL="1600200" indent="-228600" eaLnBrk="0" hangingPunct="0">
                        <a:spcBef>
                          <a:spcPts val="300"/>
                        </a:spcBef>
                        <a:buClr>
                          <a:schemeClr val="accent1"/>
                        </a:buClr>
                        <a:buFont typeface="Wingdings 2" panose="05020102010507070707" pitchFamily="18" charset="2"/>
                        <a:defRPr sz="2000">
                          <a:solidFill>
                            <a:schemeClr val="accent1"/>
                          </a:solidFill>
                          <a:latin typeface="Georgia" panose="02040502050405020303" pitchFamily="18" charset="0"/>
                        </a:defRPr>
                      </a:lvl4pPr>
                      <a:lvl5pPr marL="2057400" indent="-228600" eaLnBrk="0" hangingPunct="0">
                        <a:spcBef>
                          <a:spcPts val="300"/>
                        </a:spcBef>
                        <a:buClr>
                          <a:srgbClr val="A04DA3"/>
                        </a:buClr>
                        <a:buFont typeface="Georgia" panose="02040502050405020303" pitchFamily="18" charset="0"/>
                        <a:defRPr>
                          <a:solidFill>
                            <a:srgbClr val="A04DA3"/>
                          </a:solidFill>
                          <a:latin typeface="Georgia" panose="020405020504050203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rgbClr val="A04DA3"/>
                        </a:buClr>
                        <a:buFont typeface="Georgia" panose="02040502050405020303" pitchFamily="18" charset="0"/>
                        <a:defRPr>
                          <a:solidFill>
                            <a:srgbClr val="A04DA3"/>
                          </a:solidFill>
                          <a:latin typeface="Georgia" panose="020405020504050203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rgbClr val="A04DA3"/>
                        </a:buClr>
                        <a:buFont typeface="Georgia" panose="02040502050405020303" pitchFamily="18" charset="0"/>
                        <a:defRPr>
                          <a:solidFill>
                            <a:srgbClr val="A04DA3"/>
                          </a:solidFill>
                          <a:latin typeface="Georgia" panose="020405020504050203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rgbClr val="A04DA3"/>
                        </a:buClr>
                        <a:buFont typeface="Georgia" panose="02040502050405020303" pitchFamily="18" charset="0"/>
                        <a:defRPr>
                          <a:solidFill>
                            <a:srgbClr val="A04DA3"/>
                          </a:solidFill>
                          <a:latin typeface="Georgia" panose="020405020504050203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rgbClr val="A04DA3"/>
                        </a:buClr>
                        <a:buFont typeface="Georgia" panose="02040502050405020303" pitchFamily="18" charset="0"/>
                        <a:defRPr>
                          <a:solidFill>
                            <a:srgbClr val="A04DA3"/>
                          </a:solidFill>
                          <a:latin typeface="Georgia" panose="02040502050405020303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" altLang="ru-RU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eorgia" panose="02040502050405020303" pitchFamily="18" charset="0"/>
                        </a:rPr>
                        <a:t>Open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9ED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300"/>
                        </a:spcBef>
                        <a:buClr>
                          <a:srgbClr val="A04DA3"/>
                        </a:buClr>
                        <a:buFont typeface="Georgia" panose="02040502050405020303" pitchFamily="18" charset="0"/>
                        <a:defRPr sz="2400">
                          <a:solidFill>
                            <a:schemeClr val="tx1"/>
                          </a:solidFill>
                          <a:latin typeface="Georgia" panose="02040502050405020303" pitchFamily="18" charset="0"/>
                        </a:defRPr>
                      </a:lvl1pPr>
                      <a:lvl2pPr marL="742950" indent="-285750" eaLnBrk="0" hangingPunct="0">
                        <a:spcBef>
                          <a:spcPts val="300"/>
                        </a:spcBef>
                        <a:buClr>
                          <a:schemeClr val="accent2"/>
                        </a:buClr>
                        <a:buFont typeface="Georgia" panose="02040502050405020303" pitchFamily="18" charset="0"/>
                        <a:defRPr sz="2200">
                          <a:solidFill>
                            <a:schemeClr val="accent2"/>
                          </a:solidFill>
                          <a:latin typeface="Georgia" panose="02040502050405020303" pitchFamily="18" charset="0"/>
                        </a:defRPr>
                      </a:lvl2pPr>
                      <a:lvl3pPr marL="1143000" indent="-228600" eaLnBrk="0" hangingPunct="0">
                        <a:spcBef>
                          <a:spcPts val="300"/>
                        </a:spcBef>
                        <a:buClr>
                          <a:schemeClr val="accent1"/>
                        </a:buClr>
                        <a:buFont typeface="Wingdings 2" panose="05020102010507070707" pitchFamily="18" charset="2"/>
                        <a:defRPr sz="2000">
                          <a:solidFill>
                            <a:schemeClr val="accent1"/>
                          </a:solidFill>
                          <a:latin typeface="Georgia" panose="02040502050405020303" pitchFamily="18" charset="0"/>
                        </a:defRPr>
                      </a:lvl3pPr>
                      <a:lvl4pPr marL="1600200" indent="-228600" eaLnBrk="0" hangingPunct="0">
                        <a:spcBef>
                          <a:spcPts val="300"/>
                        </a:spcBef>
                        <a:buClr>
                          <a:schemeClr val="accent1"/>
                        </a:buClr>
                        <a:buFont typeface="Wingdings 2" panose="05020102010507070707" pitchFamily="18" charset="2"/>
                        <a:defRPr sz="2000">
                          <a:solidFill>
                            <a:schemeClr val="accent1"/>
                          </a:solidFill>
                          <a:latin typeface="Georgia" panose="02040502050405020303" pitchFamily="18" charset="0"/>
                        </a:defRPr>
                      </a:lvl4pPr>
                      <a:lvl5pPr marL="2057400" indent="-228600" eaLnBrk="0" hangingPunct="0">
                        <a:spcBef>
                          <a:spcPts val="300"/>
                        </a:spcBef>
                        <a:buClr>
                          <a:srgbClr val="A04DA3"/>
                        </a:buClr>
                        <a:buFont typeface="Georgia" panose="02040502050405020303" pitchFamily="18" charset="0"/>
                        <a:defRPr>
                          <a:solidFill>
                            <a:srgbClr val="A04DA3"/>
                          </a:solidFill>
                          <a:latin typeface="Georgia" panose="020405020504050203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rgbClr val="A04DA3"/>
                        </a:buClr>
                        <a:buFont typeface="Georgia" panose="02040502050405020303" pitchFamily="18" charset="0"/>
                        <a:defRPr>
                          <a:solidFill>
                            <a:srgbClr val="A04DA3"/>
                          </a:solidFill>
                          <a:latin typeface="Georgia" panose="020405020504050203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rgbClr val="A04DA3"/>
                        </a:buClr>
                        <a:buFont typeface="Georgia" panose="02040502050405020303" pitchFamily="18" charset="0"/>
                        <a:defRPr>
                          <a:solidFill>
                            <a:srgbClr val="A04DA3"/>
                          </a:solidFill>
                          <a:latin typeface="Georgia" panose="020405020504050203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rgbClr val="A04DA3"/>
                        </a:buClr>
                        <a:buFont typeface="Georgia" panose="02040502050405020303" pitchFamily="18" charset="0"/>
                        <a:defRPr>
                          <a:solidFill>
                            <a:srgbClr val="A04DA3"/>
                          </a:solidFill>
                          <a:latin typeface="Georgia" panose="020405020504050203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rgbClr val="A04DA3"/>
                        </a:buClr>
                        <a:buFont typeface="Georgia" panose="02040502050405020303" pitchFamily="18" charset="0"/>
                        <a:defRPr>
                          <a:solidFill>
                            <a:srgbClr val="A04DA3"/>
                          </a:solidFill>
                          <a:latin typeface="Georgia" panose="02040502050405020303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" altLang="ru-RU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eorgia" panose="02040502050405020303" pitchFamily="18" charset="0"/>
                        </a:rPr>
                        <a:t>Latent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9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1519">
                <a:tc>
                  <a:txBody>
                    <a:bodyPr/>
                    <a:lstStyle>
                      <a:lvl1pPr eaLnBrk="0" hangingPunct="0">
                        <a:spcBef>
                          <a:spcPts val="300"/>
                        </a:spcBef>
                        <a:buClr>
                          <a:srgbClr val="A04DA3"/>
                        </a:buClr>
                        <a:buFont typeface="Georgia" panose="02040502050405020303" pitchFamily="18" charset="0"/>
                        <a:defRPr sz="2400">
                          <a:solidFill>
                            <a:schemeClr val="tx1"/>
                          </a:solidFill>
                          <a:latin typeface="Georgia" panose="02040502050405020303" pitchFamily="18" charset="0"/>
                        </a:defRPr>
                      </a:lvl1pPr>
                      <a:lvl2pPr marL="742950" indent="-285750" eaLnBrk="0" hangingPunct="0">
                        <a:spcBef>
                          <a:spcPts val="300"/>
                        </a:spcBef>
                        <a:buClr>
                          <a:schemeClr val="accent2"/>
                        </a:buClr>
                        <a:buFont typeface="Georgia" panose="02040502050405020303" pitchFamily="18" charset="0"/>
                        <a:defRPr sz="2200">
                          <a:solidFill>
                            <a:schemeClr val="accent2"/>
                          </a:solidFill>
                          <a:latin typeface="Georgia" panose="02040502050405020303" pitchFamily="18" charset="0"/>
                        </a:defRPr>
                      </a:lvl2pPr>
                      <a:lvl3pPr marL="1143000" indent="-228600" eaLnBrk="0" hangingPunct="0">
                        <a:spcBef>
                          <a:spcPts val="300"/>
                        </a:spcBef>
                        <a:buClr>
                          <a:schemeClr val="accent1"/>
                        </a:buClr>
                        <a:buFont typeface="Wingdings 2" panose="05020102010507070707" pitchFamily="18" charset="2"/>
                        <a:defRPr sz="2000">
                          <a:solidFill>
                            <a:schemeClr val="accent1"/>
                          </a:solidFill>
                          <a:latin typeface="Georgia" panose="02040502050405020303" pitchFamily="18" charset="0"/>
                        </a:defRPr>
                      </a:lvl3pPr>
                      <a:lvl4pPr marL="1600200" indent="-228600" eaLnBrk="0" hangingPunct="0">
                        <a:spcBef>
                          <a:spcPts val="300"/>
                        </a:spcBef>
                        <a:buClr>
                          <a:schemeClr val="accent1"/>
                        </a:buClr>
                        <a:buFont typeface="Wingdings 2" panose="05020102010507070707" pitchFamily="18" charset="2"/>
                        <a:defRPr sz="2000">
                          <a:solidFill>
                            <a:schemeClr val="accent1"/>
                          </a:solidFill>
                          <a:latin typeface="Georgia" panose="02040502050405020303" pitchFamily="18" charset="0"/>
                        </a:defRPr>
                      </a:lvl4pPr>
                      <a:lvl5pPr marL="2057400" indent="-228600" eaLnBrk="0" hangingPunct="0">
                        <a:spcBef>
                          <a:spcPts val="300"/>
                        </a:spcBef>
                        <a:buClr>
                          <a:srgbClr val="A04DA3"/>
                        </a:buClr>
                        <a:buFont typeface="Georgia" panose="02040502050405020303" pitchFamily="18" charset="0"/>
                        <a:defRPr>
                          <a:solidFill>
                            <a:srgbClr val="A04DA3"/>
                          </a:solidFill>
                          <a:latin typeface="Georgia" panose="020405020504050203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rgbClr val="A04DA3"/>
                        </a:buClr>
                        <a:buFont typeface="Georgia" panose="02040502050405020303" pitchFamily="18" charset="0"/>
                        <a:defRPr>
                          <a:solidFill>
                            <a:srgbClr val="A04DA3"/>
                          </a:solidFill>
                          <a:latin typeface="Georgia" panose="020405020504050203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rgbClr val="A04DA3"/>
                        </a:buClr>
                        <a:buFont typeface="Georgia" panose="02040502050405020303" pitchFamily="18" charset="0"/>
                        <a:defRPr>
                          <a:solidFill>
                            <a:srgbClr val="A04DA3"/>
                          </a:solidFill>
                          <a:latin typeface="Georgia" panose="020405020504050203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rgbClr val="A04DA3"/>
                        </a:buClr>
                        <a:buFont typeface="Georgia" panose="02040502050405020303" pitchFamily="18" charset="0"/>
                        <a:defRPr>
                          <a:solidFill>
                            <a:srgbClr val="A04DA3"/>
                          </a:solidFill>
                          <a:latin typeface="Georgia" panose="020405020504050203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rgbClr val="A04DA3"/>
                        </a:buClr>
                        <a:buFont typeface="Georgia" panose="02040502050405020303" pitchFamily="18" charset="0"/>
                        <a:defRPr>
                          <a:solidFill>
                            <a:srgbClr val="A04DA3"/>
                          </a:solidFill>
                          <a:latin typeface="Georgia" panose="02040502050405020303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" altLang="ru-RU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eorgia" panose="02040502050405020303" pitchFamily="18" charset="0"/>
                        </a:rPr>
                        <a:t>Validity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1DA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300"/>
                        </a:spcBef>
                        <a:buClr>
                          <a:srgbClr val="A04DA3"/>
                        </a:buClr>
                        <a:buFont typeface="Georgia" panose="02040502050405020303" pitchFamily="18" charset="0"/>
                        <a:defRPr sz="2400">
                          <a:solidFill>
                            <a:schemeClr val="tx1"/>
                          </a:solidFill>
                          <a:latin typeface="Georgia" panose="02040502050405020303" pitchFamily="18" charset="0"/>
                        </a:defRPr>
                      </a:lvl1pPr>
                      <a:lvl2pPr marL="742950" indent="-285750" eaLnBrk="0" hangingPunct="0">
                        <a:spcBef>
                          <a:spcPts val="300"/>
                        </a:spcBef>
                        <a:buClr>
                          <a:schemeClr val="accent2"/>
                        </a:buClr>
                        <a:buFont typeface="Georgia" panose="02040502050405020303" pitchFamily="18" charset="0"/>
                        <a:defRPr sz="2200">
                          <a:solidFill>
                            <a:schemeClr val="accent2"/>
                          </a:solidFill>
                          <a:latin typeface="Georgia" panose="02040502050405020303" pitchFamily="18" charset="0"/>
                        </a:defRPr>
                      </a:lvl2pPr>
                      <a:lvl3pPr marL="1143000" indent="-228600" eaLnBrk="0" hangingPunct="0">
                        <a:spcBef>
                          <a:spcPts val="300"/>
                        </a:spcBef>
                        <a:buClr>
                          <a:schemeClr val="accent1"/>
                        </a:buClr>
                        <a:buFont typeface="Wingdings 2" panose="05020102010507070707" pitchFamily="18" charset="2"/>
                        <a:defRPr sz="2000">
                          <a:solidFill>
                            <a:schemeClr val="accent1"/>
                          </a:solidFill>
                          <a:latin typeface="Georgia" panose="02040502050405020303" pitchFamily="18" charset="0"/>
                        </a:defRPr>
                      </a:lvl3pPr>
                      <a:lvl4pPr marL="1600200" indent="-228600" eaLnBrk="0" hangingPunct="0">
                        <a:spcBef>
                          <a:spcPts val="300"/>
                        </a:spcBef>
                        <a:buClr>
                          <a:schemeClr val="accent1"/>
                        </a:buClr>
                        <a:buFont typeface="Wingdings 2" panose="05020102010507070707" pitchFamily="18" charset="2"/>
                        <a:defRPr sz="2000">
                          <a:solidFill>
                            <a:schemeClr val="accent1"/>
                          </a:solidFill>
                          <a:latin typeface="Georgia" panose="02040502050405020303" pitchFamily="18" charset="0"/>
                        </a:defRPr>
                      </a:lvl4pPr>
                      <a:lvl5pPr marL="2057400" indent="-228600" eaLnBrk="0" hangingPunct="0">
                        <a:spcBef>
                          <a:spcPts val="300"/>
                        </a:spcBef>
                        <a:buClr>
                          <a:srgbClr val="A04DA3"/>
                        </a:buClr>
                        <a:buFont typeface="Georgia" panose="02040502050405020303" pitchFamily="18" charset="0"/>
                        <a:defRPr>
                          <a:solidFill>
                            <a:srgbClr val="A04DA3"/>
                          </a:solidFill>
                          <a:latin typeface="Georgia" panose="020405020504050203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rgbClr val="A04DA3"/>
                        </a:buClr>
                        <a:buFont typeface="Georgia" panose="02040502050405020303" pitchFamily="18" charset="0"/>
                        <a:defRPr>
                          <a:solidFill>
                            <a:srgbClr val="A04DA3"/>
                          </a:solidFill>
                          <a:latin typeface="Georgia" panose="020405020504050203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rgbClr val="A04DA3"/>
                        </a:buClr>
                        <a:buFont typeface="Georgia" panose="02040502050405020303" pitchFamily="18" charset="0"/>
                        <a:defRPr>
                          <a:solidFill>
                            <a:srgbClr val="A04DA3"/>
                          </a:solidFill>
                          <a:latin typeface="Georgia" panose="020405020504050203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rgbClr val="A04DA3"/>
                        </a:buClr>
                        <a:buFont typeface="Georgia" panose="02040502050405020303" pitchFamily="18" charset="0"/>
                        <a:defRPr>
                          <a:solidFill>
                            <a:srgbClr val="A04DA3"/>
                          </a:solidFill>
                          <a:latin typeface="Georgia" panose="020405020504050203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rgbClr val="A04DA3"/>
                        </a:buClr>
                        <a:buFont typeface="Georgia" panose="02040502050405020303" pitchFamily="18" charset="0"/>
                        <a:defRPr>
                          <a:solidFill>
                            <a:srgbClr val="A04DA3"/>
                          </a:solidFill>
                          <a:latin typeface="Georgia" panose="02040502050405020303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" altLang="ru-RU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eorgia" panose="02040502050405020303" pitchFamily="18" charset="0"/>
                        </a:rPr>
                        <a:t>Realistic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1DA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300"/>
                        </a:spcBef>
                        <a:buClr>
                          <a:srgbClr val="A04DA3"/>
                        </a:buClr>
                        <a:buFont typeface="Georgia" panose="02040502050405020303" pitchFamily="18" charset="0"/>
                        <a:defRPr sz="2400">
                          <a:solidFill>
                            <a:schemeClr val="tx1"/>
                          </a:solidFill>
                          <a:latin typeface="Georgia" panose="02040502050405020303" pitchFamily="18" charset="0"/>
                        </a:defRPr>
                      </a:lvl1pPr>
                      <a:lvl2pPr marL="742950" indent="-285750" eaLnBrk="0" hangingPunct="0">
                        <a:spcBef>
                          <a:spcPts val="300"/>
                        </a:spcBef>
                        <a:buClr>
                          <a:schemeClr val="accent2"/>
                        </a:buClr>
                        <a:buFont typeface="Georgia" panose="02040502050405020303" pitchFamily="18" charset="0"/>
                        <a:defRPr sz="2200">
                          <a:solidFill>
                            <a:schemeClr val="accent2"/>
                          </a:solidFill>
                          <a:latin typeface="Georgia" panose="02040502050405020303" pitchFamily="18" charset="0"/>
                        </a:defRPr>
                      </a:lvl2pPr>
                      <a:lvl3pPr marL="1143000" indent="-228600" eaLnBrk="0" hangingPunct="0">
                        <a:spcBef>
                          <a:spcPts val="300"/>
                        </a:spcBef>
                        <a:buClr>
                          <a:schemeClr val="accent1"/>
                        </a:buClr>
                        <a:buFont typeface="Wingdings 2" panose="05020102010507070707" pitchFamily="18" charset="2"/>
                        <a:defRPr sz="2000">
                          <a:solidFill>
                            <a:schemeClr val="accent1"/>
                          </a:solidFill>
                          <a:latin typeface="Georgia" panose="02040502050405020303" pitchFamily="18" charset="0"/>
                        </a:defRPr>
                      </a:lvl3pPr>
                      <a:lvl4pPr marL="1600200" indent="-228600" eaLnBrk="0" hangingPunct="0">
                        <a:spcBef>
                          <a:spcPts val="300"/>
                        </a:spcBef>
                        <a:buClr>
                          <a:schemeClr val="accent1"/>
                        </a:buClr>
                        <a:buFont typeface="Wingdings 2" panose="05020102010507070707" pitchFamily="18" charset="2"/>
                        <a:defRPr sz="2000">
                          <a:solidFill>
                            <a:schemeClr val="accent1"/>
                          </a:solidFill>
                          <a:latin typeface="Georgia" panose="02040502050405020303" pitchFamily="18" charset="0"/>
                        </a:defRPr>
                      </a:lvl4pPr>
                      <a:lvl5pPr marL="2057400" indent="-228600" eaLnBrk="0" hangingPunct="0">
                        <a:spcBef>
                          <a:spcPts val="300"/>
                        </a:spcBef>
                        <a:buClr>
                          <a:srgbClr val="A04DA3"/>
                        </a:buClr>
                        <a:buFont typeface="Georgia" panose="02040502050405020303" pitchFamily="18" charset="0"/>
                        <a:defRPr>
                          <a:solidFill>
                            <a:srgbClr val="A04DA3"/>
                          </a:solidFill>
                          <a:latin typeface="Georgia" panose="020405020504050203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rgbClr val="A04DA3"/>
                        </a:buClr>
                        <a:buFont typeface="Georgia" panose="02040502050405020303" pitchFamily="18" charset="0"/>
                        <a:defRPr>
                          <a:solidFill>
                            <a:srgbClr val="A04DA3"/>
                          </a:solidFill>
                          <a:latin typeface="Georgia" panose="020405020504050203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rgbClr val="A04DA3"/>
                        </a:buClr>
                        <a:buFont typeface="Georgia" panose="02040502050405020303" pitchFamily="18" charset="0"/>
                        <a:defRPr>
                          <a:solidFill>
                            <a:srgbClr val="A04DA3"/>
                          </a:solidFill>
                          <a:latin typeface="Georgia" panose="020405020504050203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rgbClr val="A04DA3"/>
                        </a:buClr>
                        <a:buFont typeface="Georgia" panose="02040502050405020303" pitchFamily="18" charset="0"/>
                        <a:defRPr>
                          <a:solidFill>
                            <a:srgbClr val="A04DA3"/>
                          </a:solidFill>
                          <a:latin typeface="Georgia" panose="020405020504050203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rgbClr val="A04DA3"/>
                        </a:buClr>
                        <a:buFont typeface="Georgia" panose="02040502050405020303" pitchFamily="18" charset="0"/>
                        <a:defRPr>
                          <a:solidFill>
                            <a:srgbClr val="A04DA3"/>
                          </a:solidFill>
                          <a:latin typeface="Georgia" panose="02040502050405020303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" altLang="ru-RU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eorgia" panose="02040502050405020303" pitchFamily="18" charset="0"/>
                        </a:rPr>
                        <a:t>Unrealistic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1D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188861">
                <a:tc>
                  <a:txBody>
                    <a:bodyPr/>
                    <a:lstStyle>
                      <a:lvl1pPr eaLnBrk="0" hangingPunct="0">
                        <a:spcBef>
                          <a:spcPts val="300"/>
                        </a:spcBef>
                        <a:buClr>
                          <a:srgbClr val="A04DA3"/>
                        </a:buClr>
                        <a:buFont typeface="Georgia" panose="02040502050405020303" pitchFamily="18" charset="0"/>
                        <a:defRPr sz="2400">
                          <a:solidFill>
                            <a:schemeClr val="tx1"/>
                          </a:solidFill>
                          <a:latin typeface="Georgia" panose="02040502050405020303" pitchFamily="18" charset="0"/>
                        </a:defRPr>
                      </a:lvl1pPr>
                      <a:lvl2pPr marL="742950" indent="-285750" eaLnBrk="0" hangingPunct="0">
                        <a:spcBef>
                          <a:spcPts val="300"/>
                        </a:spcBef>
                        <a:buClr>
                          <a:schemeClr val="accent2"/>
                        </a:buClr>
                        <a:buFont typeface="Georgia" panose="02040502050405020303" pitchFamily="18" charset="0"/>
                        <a:defRPr sz="2200">
                          <a:solidFill>
                            <a:schemeClr val="accent2"/>
                          </a:solidFill>
                          <a:latin typeface="Georgia" panose="02040502050405020303" pitchFamily="18" charset="0"/>
                        </a:defRPr>
                      </a:lvl2pPr>
                      <a:lvl3pPr marL="1143000" indent="-228600" eaLnBrk="0" hangingPunct="0">
                        <a:spcBef>
                          <a:spcPts val="300"/>
                        </a:spcBef>
                        <a:buClr>
                          <a:schemeClr val="accent1"/>
                        </a:buClr>
                        <a:buFont typeface="Wingdings 2" panose="05020102010507070707" pitchFamily="18" charset="2"/>
                        <a:defRPr sz="2000">
                          <a:solidFill>
                            <a:schemeClr val="accent1"/>
                          </a:solidFill>
                          <a:latin typeface="Georgia" panose="02040502050405020303" pitchFamily="18" charset="0"/>
                        </a:defRPr>
                      </a:lvl3pPr>
                      <a:lvl4pPr marL="1600200" indent="-228600" eaLnBrk="0" hangingPunct="0">
                        <a:spcBef>
                          <a:spcPts val="300"/>
                        </a:spcBef>
                        <a:buClr>
                          <a:schemeClr val="accent1"/>
                        </a:buClr>
                        <a:buFont typeface="Wingdings 2" panose="05020102010507070707" pitchFamily="18" charset="2"/>
                        <a:defRPr sz="2000">
                          <a:solidFill>
                            <a:schemeClr val="accent1"/>
                          </a:solidFill>
                          <a:latin typeface="Georgia" panose="02040502050405020303" pitchFamily="18" charset="0"/>
                        </a:defRPr>
                      </a:lvl4pPr>
                      <a:lvl5pPr marL="2057400" indent="-228600" eaLnBrk="0" hangingPunct="0">
                        <a:spcBef>
                          <a:spcPts val="300"/>
                        </a:spcBef>
                        <a:buClr>
                          <a:srgbClr val="A04DA3"/>
                        </a:buClr>
                        <a:buFont typeface="Georgia" panose="02040502050405020303" pitchFamily="18" charset="0"/>
                        <a:defRPr>
                          <a:solidFill>
                            <a:srgbClr val="A04DA3"/>
                          </a:solidFill>
                          <a:latin typeface="Georgia" panose="020405020504050203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rgbClr val="A04DA3"/>
                        </a:buClr>
                        <a:buFont typeface="Georgia" panose="02040502050405020303" pitchFamily="18" charset="0"/>
                        <a:defRPr>
                          <a:solidFill>
                            <a:srgbClr val="A04DA3"/>
                          </a:solidFill>
                          <a:latin typeface="Georgia" panose="020405020504050203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rgbClr val="A04DA3"/>
                        </a:buClr>
                        <a:buFont typeface="Georgia" panose="02040502050405020303" pitchFamily="18" charset="0"/>
                        <a:defRPr>
                          <a:solidFill>
                            <a:srgbClr val="A04DA3"/>
                          </a:solidFill>
                          <a:latin typeface="Georgia" panose="020405020504050203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rgbClr val="A04DA3"/>
                        </a:buClr>
                        <a:buFont typeface="Georgia" panose="02040502050405020303" pitchFamily="18" charset="0"/>
                        <a:defRPr>
                          <a:solidFill>
                            <a:srgbClr val="A04DA3"/>
                          </a:solidFill>
                          <a:latin typeface="Georgia" panose="020405020504050203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rgbClr val="A04DA3"/>
                        </a:buClr>
                        <a:buFont typeface="Georgia" panose="02040502050405020303" pitchFamily="18" charset="0"/>
                        <a:defRPr>
                          <a:solidFill>
                            <a:srgbClr val="A04DA3"/>
                          </a:solidFill>
                          <a:latin typeface="Georgia" panose="02040502050405020303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" altLang="ru-RU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eorgia" panose="02040502050405020303" pitchFamily="18" charset="0"/>
                        </a:rPr>
                        <a:t>Limited resource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9ED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300"/>
                        </a:spcBef>
                        <a:buClr>
                          <a:srgbClr val="A04DA3"/>
                        </a:buClr>
                        <a:buFont typeface="Georgia" panose="02040502050405020303" pitchFamily="18" charset="0"/>
                        <a:defRPr sz="2400">
                          <a:solidFill>
                            <a:schemeClr val="tx1"/>
                          </a:solidFill>
                          <a:latin typeface="Georgia" panose="02040502050405020303" pitchFamily="18" charset="0"/>
                        </a:defRPr>
                      </a:lvl1pPr>
                      <a:lvl2pPr marL="742950" indent="-285750" eaLnBrk="0" hangingPunct="0">
                        <a:spcBef>
                          <a:spcPts val="300"/>
                        </a:spcBef>
                        <a:buClr>
                          <a:schemeClr val="accent2"/>
                        </a:buClr>
                        <a:buFont typeface="Georgia" panose="02040502050405020303" pitchFamily="18" charset="0"/>
                        <a:defRPr sz="2200">
                          <a:solidFill>
                            <a:schemeClr val="accent2"/>
                          </a:solidFill>
                          <a:latin typeface="Georgia" panose="02040502050405020303" pitchFamily="18" charset="0"/>
                        </a:defRPr>
                      </a:lvl2pPr>
                      <a:lvl3pPr marL="1143000" indent="-228600" eaLnBrk="0" hangingPunct="0">
                        <a:spcBef>
                          <a:spcPts val="300"/>
                        </a:spcBef>
                        <a:buClr>
                          <a:schemeClr val="accent1"/>
                        </a:buClr>
                        <a:buFont typeface="Wingdings 2" panose="05020102010507070707" pitchFamily="18" charset="2"/>
                        <a:defRPr sz="2000">
                          <a:solidFill>
                            <a:schemeClr val="accent1"/>
                          </a:solidFill>
                          <a:latin typeface="Georgia" panose="02040502050405020303" pitchFamily="18" charset="0"/>
                        </a:defRPr>
                      </a:lvl3pPr>
                      <a:lvl4pPr marL="1600200" indent="-228600" eaLnBrk="0" hangingPunct="0">
                        <a:spcBef>
                          <a:spcPts val="300"/>
                        </a:spcBef>
                        <a:buClr>
                          <a:schemeClr val="accent1"/>
                        </a:buClr>
                        <a:buFont typeface="Wingdings 2" panose="05020102010507070707" pitchFamily="18" charset="2"/>
                        <a:defRPr sz="2000">
                          <a:solidFill>
                            <a:schemeClr val="accent1"/>
                          </a:solidFill>
                          <a:latin typeface="Georgia" panose="02040502050405020303" pitchFamily="18" charset="0"/>
                        </a:defRPr>
                      </a:lvl4pPr>
                      <a:lvl5pPr marL="2057400" indent="-228600" eaLnBrk="0" hangingPunct="0">
                        <a:spcBef>
                          <a:spcPts val="300"/>
                        </a:spcBef>
                        <a:buClr>
                          <a:srgbClr val="A04DA3"/>
                        </a:buClr>
                        <a:buFont typeface="Georgia" panose="02040502050405020303" pitchFamily="18" charset="0"/>
                        <a:defRPr>
                          <a:solidFill>
                            <a:srgbClr val="A04DA3"/>
                          </a:solidFill>
                          <a:latin typeface="Georgia" panose="020405020504050203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rgbClr val="A04DA3"/>
                        </a:buClr>
                        <a:buFont typeface="Georgia" panose="02040502050405020303" pitchFamily="18" charset="0"/>
                        <a:defRPr>
                          <a:solidFill>
                            <a:srgbClr val="A04DA3"/>
                          </a:solidFill>
                          <a:latin typeface="Georgia" panose="020405020504050203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rgbClr val="A04DA3"/>
                        </a:buClr>
                        <a:buFont typeface="Georgia" panose="02040502050405020303" pitchFamily="18" charset="0"/>
                        <a:defRPr>
                          <a:solidFill>
                            <a:srgbClr val="A04DA3"/>
                          </a:solidFill>
                          <a:latin typeface="Georgia" panose="020405020504050203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rgbClr val="A04DA3"/>
                        </a:buClr>
                        <a:buFont typeface="Georgia" panose="02040502050405020303" pitchFamily="18" charset="0"/>
                        <a:defRPr>
                          <a:solidFill>
                            <a:srgbClr val="A04DA3"/>
                          </a:solidFill>
                          <a:latin typeface="Georgia" panose="020405020504050203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rgbClr val="A04DA3"/>
                        </a:buClr>
                        <a:buFont typeface="Georgia" panose="02040502050405020303" pitchFamily="18" charset="0"/>
                        <a:defRPr>
                          <a:solidFill>
                            <a:srgbClr val="A04DA3"/>
                          </a:solidFill>
                          <a:latin typeface="Georgia" panose="02040502050405020303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" altLang="ru-RU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eorgia" panose="02040502050405020303" pitchFamily="18" charset="0"/>
                        </a:rPr>
                        <a:t>Zero-sum (no win-win solution possible)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ru-RU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Georgia" panose="02040502050405020303" pitchFamily="18" charset="0"/>
                      </a:endParaRP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9ED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300"/>
                        </a:spcBef>
                        <a:buClr>
                          <a:srgbClr val="A04DA3"/>
                        </a:buClr>
                        <a:buFont typeface="Georgia" panose="02040502050405020303" pitchFamily="18" charset="0"/>
                        <a:defRPr sz="2400">
                          <a:solidFill>
                            <a:schemeClr val="tx1"/>
                          </a:solidFill>
                          <a:latin typeface="Georgia" panose="02040502050405020303" pitchFamily="18" charset="0"/>
                        </a:defRPr>
                      </a:lvl1pPr>
                      <a:lvl2pPr marL="742950" indent="-285750" eaLnBrk="0" hangingPunct="0">
                        <a:spcBef>
                          <a:spcPts val="300"/>
                        </a:spcBef>
                        <a:buClr>
                          <a:schemeClr val="accent2"/>
                        </a:buClr>
                        <a:buFont typeface="Georgia" panose="02040502050405020303" pitchFamily="18" charset="0"/>
                        <a:defRPr sz="2200">
                          <a:solidFill>
                            <a:schemeClr val="accent2"/>
                          </a:solidFill>
                          <a:latin typeface="Georgia" panose="02040502050405020303" pitchFamily="18" charset="0"/>
                        </a:defRPr>
                      </a:lvl2pPr>
                      <a:lvl3pPr marL="1143000" indent="-228600" eaLnBrk="0" hangingPunct="0">
                        <a:spcBef>
                          <a:spcPts val="300"/>
                        </a:spcBef>
                        <a:buClr>
                          <a:schemeClr val="accent1"/>
                        </a:buClr>
                        <a:buFont typeface="Wingdings 2" panose="05020102010507070707" pitchFamily="18" charset="2"/>
                        <a:defRPr sz="2000">
                          <a:solidFill>
                            <a:schemeClr val="accent1"/>
                          </a:solidFill>
                          <a:latin typeface="Georgia" panose="02040502050405020303" pitchFamily="18" charset="0"/>
                        </a:defRPr>
                      </a:lvl3pPr>
                      <a:lvl4pPr marL="1600200" indent="-228600" eaLnBrk="0" hangingPunct="0">
                        <a:spcBef>
                          <a:spcPts val="300"/>
                        </a:spcBef>
                        <a:buClr>
                          <a:schemeClr val="accent1"/>
                        </a:buClr>
                        <a:buFont typeface="Wingdings 2" panose="05020102010507070707" pitchFamily="18" charset="2"/>
                        <a:defRPr sz="2000">
                          <a:solidFill>
                            <a:schemeClr val="accent1"/>
                          </a:solidFill>
                          <a:latin typeface="Georgia" panose="02040502050405020303" pitchFamily="18" charset="0"/>
                        </a:defRPr>
                      </a:lvl4pPr>
                      <a:lvl5pPr marL="2057400" indent="-228600" eaLnBrk="0" hangingPunct="0">
                        <a:spcBef>
                          <a:spcPts val="300"/>
                        </a:spcBef>
                        <a:buClr>
                          <a:srgbClr val="A04DA3"/>
                        </a:buClr>
                        <a:buFont typeface="Georgia" panose="02040502050405020303" pitchFamily="18" charset="0"/>
                        <a:defRPr>
                          <a:solidFill>
                            <a:srgbClr val="A04DA3"/>
                          </a:solidFill>
                          <a:latin typeface="Georgia" panose="020405020504050203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rgbClr val="A04DA3"/>
                        </a:buClr>
                        <a:buFont typeface="Georgia" panose="02040502050405020303" pitchFamily="18" charset="0"/>
                        <a:defRPr>
                          <a:solidFill>
                            <a:srgbClr val="A04DA3"/>
                          </a:solidFill>
                          <a:latin typeface="Georgia" panose="020405020504050203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rgbClr val="A04DA3"/>
                        </a:buClr>
                        <a:buFont typeface="Georgia" panose="02040502050405020303" pitchFamily="18" charset="0"/>
                        <a:defRPr>
                          <a:solidFill>
                            <a:srgbClr val="A04DA3"/>
                          </a:solidFill>
                          <a:latin typeface="Georgia" panose="020405020504050203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rgbClr val="A04DA3"/>
                        </a:buClr>
                        <a:buFont typeface="Georgia" panose="02040502050405020303" pitchFamily="18" charset="0"/>
                        <a:defRPr>
                          <a:solidFill>
                            <a:srgbClr val="A04DA3"/>
                          </a:solidFill>
                          <a:latin typeface="Georgia" panose="020405020504050203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rgbClr val="A04DA3"/>
                        </a:buClr>
                        <a:buFont typeface="Georgia" panose="02040502050405020303" pitchFamily="18" charset="0"/>
                        <a:defRPr>
                          <a:solidFill>
                            <a:srgbClr val="A04DA3"/>
                          </a:solidFill>
                          <a:latin typeface="Georgia" panose="02040502050405020303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" altLang="ru-RU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eorgia" panose="02040502050405020303" pitchFamily="18" charset="0"/>
                        </a:rPr>
                        <a:t>With a positive sum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" altLang="ru-RU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eorgia" panose="02040502050405020303" pitchFamily="18" charset="0"/>
                        </a:rPr>
                        <a:t>(a mutually beneficial solution is possible)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9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Заголовок 1">
            <a:extLst>
              <a:ext uri="{FF2B5EF4-FFF2-40B4-BE49-F238E27FC236}">
                <a16:creationId xmlns:a16="http://schemas.microsoft.com/office/drawing/2014/main" id="{5E73B586-3A17-58CB-0177-FEE3EEB885D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" altLang="ru-RU"/>
              <a:t>Political conflicts at different levels</a:t>
            </a:r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id="{43D47410-0835-4E77-E29A-FAE52AC63957}"/>
              </a:ext>
            </a:extLst>
          </p:cNvPr>
          <p:cNvSpPr/>
          <p:nvPr/>
        </p:nvSpPr>
        <p:spPr>
          <a:xfrm>
            <a:off x="3429000" y="4286250"/>
            <a:ext cx="1928813" cy="150018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5" name="Овал 4">
            <a:extLst>
              <a:ext uri="{FF2B5EF4-FFF2-40B4-BE49-F238E27FC236}">
                <a16:creationId xmlns:a16="http://schemas.microsoft.com/office/drawing/2014/main" id="{E6E2DBA7-C1C6-BD6D-BC92-5A72F402C4B9}"/>
              </a:ext>
            </a:extLst>
          </p:cNvPr>
          <p:cNvSpPr/>
          <p:nvPr/>
        </p:nvSpPr>
        <p:spPr>
          <a:xfrm>
            <a:off x="928688" y="3071813"/>
            <a:ext cx="1928812" cy="150018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6" name="Овал 5">
            <a:extLst>
              <a:ext uri="{FF2B5EF4-FFF2-40B4-BE49-F238E27FC236}">
                <a16:creationId xmlns:a16="http://schemas.microsoft.com/office/drawing/2014/main" id="{F42158B1-CA77-C56E-4AD0-CCA13ACF4D50}"/>
              </a:ext>
            </a:extLst>
          </p:cNvPr>
          <p:cNvSpPr/>
          <p:nvPr/>
        </p:nvSpPr>
        <p:spPr>
          <a:xfrm>
            <a:off x="3429000" y="2357438"/>
            <a:ext cx="1928813" cy="150018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8" name="Овал 7">
            <a:extLst>
              <a:ext uri="{FF2B5EF4-FFF2-40B4-BE49-F238E27FC236}">
                <a16:creationId xmlns:a16="http://schemas.microsoft.com/office/drawing/2014/main" id="{573A9D92-7C3C-9F68-315B-7866AD4E328D}"/>
              </a:ext>
            </a:extLst>
          </p:cNvPr>
          <p:cNvSpPr/>
          <p:nvPr/>
        </p:nvSpPr>
        <p:spPr>
          <a:xfrm>
            <a:off x="6000750" y="3071813"/>
            <a:ext cx="1928813" cy="150018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cxnSp>
        <p:nvCxnSpPr>
          <p:cNvPr id="20" name="Прямая со стрелкой 19">
            <a:extLst>
              <a:ext uri="{FF2B5EF4-FFF2-40B4-BE49-F238E27FC236}">
                <a16:creationId xmlns:a16="http://schemas.microsoft.com/office/drawing/2014/main" id="{BD5A50A8-971D-B65D-C865-BE4AB6DCDFA1}"/>
              </a:ext>
            </a:extLst>
          </p:cNvPr>
          <p:cNvCxnSpPr/>
          <p:nvPr/>
        </p:nvCxnSpPr>
        <p:spPr>
          <a:xfrm>
            <a:off x="5429250" y="3429000"/>
            <a:ext cx="500063" cy="28575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 стрелкой 20">
            <a:extLst>
              <a:ext uri="{FF2B5EF4-FFF2-40B4-BE49-F238E27FC236}">
                <a16:creationId xmlns:a16="http://schemas.microsoft.com/office/drawing/2014/main" id="{3A404A79-775D-B7AA-5598-DAA8AA1EFA36}"/>
              </a:ext>
            </a:extLst>
          </p:cNvPr>
          <p:cNvCxnSpPr/>
          <p:nvPr/>
        </p:nvCxnSpPr>
        <p:spPr>
          <a:xfrm flipV="1">
            <a:off x="2786063" y="3071813"/>
            <a:ext cx="571500" cy="357187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 стрелкой 27">
            <a:extLst>
              <a:ext uri="{FF2B5EF4-FFF2-40B4-BE49-F238E27FC236}">
                <a16:creationId xmlns:a16="http://schemas.microsoft.com/office/drawing/2014/main" id="{73B2EDFB-3683-5F4B-1507-8E2627555F6F}"/>
              </a:ext>
            </a:extLst>
          </p:cNvPr>
          <p:cNvCxnSpPr/>
          <p:nvPr/>
        </p:nvCxnSpPr>
        <p:spPr>
          <a:xfrm rot="5400000">
            <a:off x="4751388" y="4108450"/>
            <a:ext cx="500062" cy="1588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 стрелкой 28">
            <a:extLst>
              <a:ext uri="{FF2B5EF4-FFF2-40B4-BE49-F238E27FC236}">
                <a16:creationId xmlns:a16="http://schemas.microsoft.com/office/drawing/2014/main" id="{11874F8D-21AA-0C36-C45B-8C0BB75C98EC}"/>
              </a:ext>
            </a:extLst>
          </p:cNvPr>
          <p:cNvCxnSpPr/>
          <p:nvPr/>
        </p:nvCxnSpPr>
        <p:spPr>
          <a:xfrm rot="5400000">
            <a:off x="3465512" y="4106863"/>
            <a:ext cx="500063" cy="1588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Заголовок 1">
            <a:extLst>
              <a:ext uri="{FF2B5EF4-FFF2-40B4-BE49-F238E27FC236}">
                <a16:creationId xmlns:a16="http://schemas.microsoft.com/office/drawing/2014/main" id="{4713778D-92B3-29F9-2322-B98CCD688F86}"/>
              </a:ext>
            </a:extLst>
          </p:cNvPr>
          <p:cNvSpPr txBox="1">
            <a:spLocks/>
          </p:cNvSpPr>
          <p:nvPr/>
        </p:nvSpPr>
        <p:spPr bwMode="auto">
          <a:xfrm>
            <a:off x="6572250" y="5072063"/>
            <a:ext cx="16764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 sz="4000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12300" name="TextBox 30">
            <a:extLst>
              <a:ext uri="{FF2B5EF4-FFF2-40B4-BE49-F238E27FC236}">
                <a16:creationId xmlns:a16="http://schemas.microsoft.com/office/drawing/2014/main" id="{8303BDF3-4728-1B8C-77BF-6D3431F1C18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00750" y="3571875"/>
            <a:ext cx="214312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" altLang="ru-RU" sz="1600">
                <a:solidFill>
                  <a:schemeClr val="bg1"/>
                </a:solidFill>
                <a:latin typeface="Arial" panose="020B0604020202020204" pitchFamily="34" charset="0"/>
              </a:rPr>
              <a:t>Interest groups</a:t>
            </a:r>
          </a:p>
        </p:txBody>
      </p:sp>
      <p:sp>
        <p:nvSpPr>
          <p:cNvPr id="12301" name="TextBox 31">
            <a:extLst>
              <a:ext uri="{FF2B5EF4-FFF2-40B4-BE49-F238E27FC236}">
                <a16:creationId xmlns:a16="http://schemas.microsoft.com/office/drawing/2014/main" id="{708EE51E-039C-CCCA-3DEB-2A6B82430E9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71875" y="2928938"/>
            <a:ext cx="15716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" altLang="ru-RU">
                <a:solidFill>
                  <a:schemeClr val="bg1"/>
                </a:solidFill>
                <a:latin typeface="Arial" panose="020B0604020202020204" pitchFamily="34" charset="0"/>
              </a:rPr>
              <a:t>State</a:t>
            </a:r>
          </a:p>
        </p:txBody>
      </p:sp>
      <p:sp>
        <p:nvSpPr>
          <p:cNvPr id="12302" name="TextBox 32">
            <a:extLst>
              <a:ext uri="{FF2B5EF4-FFF2-40B4-BE49-F238E27FC236}">
                <a16:creationId xmlns:a16="http://schemas.microsoft.com/office/drawing/2014/main" id="{3BC43417-8C20-6CCE-D0BE-914EB63C5F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3000" y="3643313"/>
            <a:ext cx="15716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" altLang="ru-RU">
                <a:solidFill>
                  <a:schemeClr val="bg1"/>
                </a:solidFill>
                <a:latin typeface="Arial" panose="020B0604020202020204" pitchFamily="34" charset="0"/>
              </a:rPr>
              <a:t>Parties</a:t>
            </a:r>
          </a:p>
        </p:txBody>
      </p:sp>
      <p:sp>
        <p:nvSpPr>
          <p:cNvPr id="12303" name="TextBox 33">
            <a:extLst>
              <a:ext uri="{FF2B5EF4-FFF2-40B4-BE49-F238E27FC236}">
                <a16:creationId xmlns:a16="http://schemas.microsoft.com/office/drawing/2014/main" id="{F7F63868-69E4-32DB-16FD-7DF7F8C1A9B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43313" y="4845050"/>
            <a:ext cx="15716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" altLang="ru-RU">
                <a:solidFill>
                  <a:schemeClr val="bg1"/>
                </a:solidFill>
                <a:latin typeface="Arial" panose="020B0604020202020204" pitchFamily="34" charset="0"/>
              </a:rPr>
              <a:t>Individual</a:t>
            </a:r>
          </a:p>
        </p:txBody>
      </p:sp>
      <p:cxnSp>
        <p:nvCxnSpPr>
          <p:cNvPr id="37" name="Прямая со стрелкой 36">
            <a:extLst>
              <a:ext uri="{FF2B5EF4-FFF2-40B4-BE49-F238E27FC236}">
                <a16:creationId xmlns:a16="http://schemas.microsoft.com/office/drawing/2014/main" id="{B36EA70E-D879-A590-E3B2-3A59BA867FDD}"/>
              </a:ext>
            </a:extLst>
          </p:cNvPr>
          <p:cNvCxnSpPr/>
          <p:nvPr/>
        </p:nvCxnSpPr>
        <p:spPr>
          <a:xfrm flipV="1">
            <a:off x="5429250" y="4286250"/>
            <a:ext cx="571500" cy="3571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Прямая со стрелкой 40">
            <a:extLst>
              <a:ext uri="{FF2B5EF4-FFF2-40B4-BE49-F238E27FC236}">
                <a16:creationId xmlns:a16="http://schemas.microsoft.com/office/drawing/2014/main" id="{033FBB0B-BC41-097F-87B1-4C4DB05E3164}"/>
              </a:ext>
            </a:extLst>
          </p:cNvPr>
          <p:cNvCxnSpPr/>
          <p:nvPr/>
        </p:nvCxnSpPr>
        <p:spPr>
          <a:xfrm rot="10800000">
            <a:off x="2786063" y="4429125"/>
            <a:ext cx="571500" cy="3571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Заголовок 1">
            <a:extLst>
              <a:ext uri="{FF2B5EF4-FFF2-40B4-BE49-F238E27FC236}">
                <a16:creationId xmlns:a16="http://schemas.microsoft.com/office/drawing/2014/main" id="{D4FCCC31-4970-6B3C-CDB3-39C687DB06E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" altLang="ru-RU"/>
              <a:t>Levels of Conflict</a:t>
            </a:r>
          </a:p>
        </p:txBody>
      </p:sp>
      <p:sp>
        <p:nvSpPr>
          <p:cNvPr id="13315" name="Содержимое 2">
            <a:extLst>
              <a:ext uri="{FF2B5EF4-FFF2-40B4-BE49-F238E27FC236}">
                <a16:creationId xmlns:a16="http://schemas.microsoft.com/office/drawing/2014/main" id="{1EABCCA4-D015-19F2-85F6-C2B180A93907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/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buFontTx/>
              <a:buChar char="-"/>
            </a:pPr>
            <a:r>
              <a:rPr lang="en" altLang="ru-RU" sz="2400"/>
              <a:t>International.</a:t>
            </a:r>
          </a:p>
          <a:p>
            <a:pPr>
              <a:buFontTx/>
              <a:buChar char="-"/>
            </a:pPr>
            <a:r>
              <a:rPr lang="en" altLang="ru-RU" sz="2400"/>
              <a:t>Within the state – the center vs. regions, branches of government.</a:t>
            </a:r>
          </a:p>
          <a:p>
            <a:pPr>
              <a:buFontTx/>
              <a:buChar char="-"/>
            </a:pPr>
            <a:r>
              <a:rPr lang="en" altLang="ru-RU" sz="2400"/>
              <a:t>Within society – intergroup (class), ethnonational, gender.</a:t>
            </a:r>
          </a:p>
          <a:p>
            <a:pPr>
              <a:buFontTx/>
              <a:buChar char="-"/>
            </a:pPr>
            <a:r>
              <a:rPr lang="en" altLang="ru-RU" sz="2400"/>
              <a:t>State vs. society – conflict of elites, state vs. civil society.</a:t>
            </a:r>
          </a:p>
          <a:p>
            <a:pPr>
              <a:buFontTx/>
              <a:buChar char="-"/>
            </a:pPr>
            <a:r>
              <a:rPr lang="en" altLang="ru-RU" sz="2400"/>
              <a:t>State Vs Individual</a:t>
            </a:r>
          </a:p>
          <a:p>
            <a:pPr>
              <a:buFontTx/>
              <a:buChar char="-"/>
            </a:pPr>
            <a:endParaRPr lang="ru-RU" altLang="ru-RU" sz="2400"/>
          </a:p>
          <a:p>
            <a:pPr>
              <a:buFontTx/>
              <a:buChar char="-"/>
            </a:pPr>
            <a:endParaRPr lang="ru-RU" altLang="ru-RU" sz="2400"/>
          </a:p>
          <a:p>
            <a:pPr>
              <a:buFontTx/>
              <a:buChar char="-"/>
            </a:pPr>
            <a:endParaRPr lang="ru-RU" altLang="ru-RU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22112" y="1052736"/>
            <a:ext cx="7714385" cy="4824536"/>
          </a:xfrm>
        </p:spPr>
        <p:txBody>
          <a:bodyPr>
            <a:noAutofit/>
          </a:bodyPr>
          <a:lstStyle/>
          <a:p>
            <a:pPr lvl="0" algn="just"/>
            <a:r>
              <a:rPr lang="en-US" sz="12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Materials used in the lecture </a:t>
            </a:r>
            <a:r>
              <a:rPr lang="ru-RU" sz="12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br>
              <a:rPr lang="en-US" sz="12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US" sz="12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ru-RU" sz="12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2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en-US" sz="1600" u="none" strike="noStrike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Steven </a:t>
            </a:r>
            <a:r>
              <a:rPr lang="en-US" sz="1600" u="none" strike="noStrike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Spittaels</a:t>
            </a:r>
            <a:r>
              <a:rPr lang="en-US" sz="1600" u="none" strike="noStrike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Nick Meynen Filip </a:t>
            </a:r>
            <a:r>
              <a:rPr lang="en-US" sz="1600" u="none" strike="noStrike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Hilgert</a:t>
            </a:r>
            <a:r>
              <a:rPr lang="en-US" sz="1600" u="none" strike="noStrike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Handbook: Mapping Conflict Motives in War Areas (Draft version 5 October 2007) </a:t>
            </a:r>
            <a:r>
              <a:rPr lang="en-US" sz="1600" u="none" strike="noStrike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  <a:hlinkClick r:id="rId2"/>
              </a:rPr>
              <a:t>https://www.ipisresearch.be/maps/handbookweboct07.pdf 7</a:t>
            </a:r>
            <a:r>
              <a:rPr lang="en-US" sz="16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        </a:t>
            </a:r>
            <a:br>
              <a:rPr lang="ru-RU" sz="16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r>
              <a:rPr lang="ru-RU" sz="1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Gabriel</a:t>
            </a:r>
            <a:r>
              <a:rPr lang="ru-RU" sz="1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Alier</a:t>
            </a:r>
            <a:r>
              <a:rPr lang="ru-RU" sz="1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Riak</a:t>
            </a:r>
            <a:r>
              <a:rPr lang="ru-RU" sz="1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Achot</a:t>
            </a:r>
            <a:r>
              <a:rPr lang="ru-RU" sz="1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 </a:t>
            </a:r>
            <a:r>
              <a:rPr lang="ru-RU" sz="1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Dut</a:t>
            </a:r>
            <a:r>
              <a:rPr lang="ru-RU" sz="1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Bol</a:t>
            </a:r>
            <a:r>
              <a:rPr lang="ru-RU" sz="1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Ayuel</a:t>
            </a:r>
            <a:r>
              <a:rPr lang="ru-RU" sz="1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Bill. Peace </a:t>
            </a:r>
            <a:r>
              <a:rPr lang="ru-RU" sz="1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and</a:t>
            </a:r>
            <a:r>
              <a:rPr lang="ru-RU" sz="1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Conflict</a:t>
            </a:r>
            <a:r>
              <a:rPr lang="ru-RU" sz="1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Studies  /. - South </a:t>
            </a:r>
            <a:r>
              <a:rPr lang="ru-RU" sz="1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Sudan</a:t>
            </a:r>
            <a:r>
              <a:rPr lang="ru-RU" sz="1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2022.</a:t>
            </a:r>
            <a:br>
              <a:rPr lang="ru-RU" sz="16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r>
              <a:rPr lang="en-US" sz="16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Handbook of peace and conflict studies / edited by Charles </a:t>
            </a:r>
            <a:r>
              <a:rPr lang="en-US" sz="16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Webel</a:t>
            </a:r>
            <a:r>
              <a:rPr lang="en-US" sz="16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and Johan Galtung. the Taylor &amp; Francis e-Library, 2007</a:t>
            </a:r>
            <a:br>
              <a:rPr lang="ru-RU" sz="16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r>
              <a:rPr lang="en-US" sz="16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The handbook of conflict resolution: theory and practice / Peter T. Coleman, Morton Deutsch, Eric C. Marcus, editors. — Third edition. John Wiley &amp; Sons, Inc.2014.</a:t>
            </a:r>
            <a:br>
              <a:rPr lang="ru-RU" sz="16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r>
              <a:rPr lang="ru-RU" sz="16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4. The </a:t>
            </a:r>
            <a:r>
              <a:rPr lang="ru-RU" sz="16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handbook</a:t>
            </a:r>
            <a:r>
              <a:rPr lang="ru-RU" sz="16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of</a:t>
            </a:r>
            <a:r>
              <a:rPr lang="ru-RU" sz="16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conflict</a:t>
            </a:r>
            <a:r>
              <a:rPr lang="ru-RU" sz="16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resolution</a:t>
            </a:r>
            <a:r>
              <a:rPr lang="ru-RU" sz="16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: </a:t>
            </a:r>
            <a:r>
              <a:rPr lang="ru-RU" sz="16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theory</a:t>
            </a:r>
            <a:r>
              <a:rPr lang="ru-RU" sz="16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and</a:t>
            </a:r>
            <a:r>
              <a:rPr lang="ru-RU" sz="16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practice</a:t>
            </a:r>
            <a:r>
              <a:rPr lang="ru-RU" sz="16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/ </a:t>
            </a:r>
            <a:r>
              <a:rPr lang="ru-RU" sz="16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Morton</a:t>
            </a:r>
            <a:r>
              <a:rPr lang="ru-RU" sz="16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Deutsch</a:t>
            </a:r>
            <a:r>
              <a:rPr lang="ru-RU" sz="16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Peter T. </a:t>
            </a:r>
            <a:r>
              <a:rPr lang="ru-RU" sz="16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Coleman</a:t>
            </a:r>
            <a:r>
              <a:rPr lang="ru-RU" sz="16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ru-RU" sz="16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Eric</a:t>
            </a:r>
            <a:r>
              <a:rPr lang="ru-RU" sz="16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C. </a:t>
            </a:r>
            <a:r>
              <a:rPr lang="ru-RU" sz="16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Marcus</a:t>
            </a:r>
            <a:r>
              <a:rPr lang="ru-RU" sz="16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ru-RU" sz="16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editors</a:t>
            </a:r>
            <a:r>
              <a:rPr lang="ru-RU" sz="16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.—2nd </a:t>
            </a:r>
            <a:r>
              <a:rPr lang="ru-RU" sz="16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ed</a:t>
            </a:r>
            <a:r>
              <a:rPr lang="ru-RU" sz="16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  <a:br>
              <a:rPr lang="ru-RU" sz="16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r>
              <a:rPr lang="ru-RU" sz="16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5. </a:t>
            </a:r>
            <a:r>
              <a:rPr lang="ru-RU" sz="16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Conflict</a:t>
            </a:r>
            <a:r>
              <a:rPr lang="ru-RU" sz="16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management</a:t>
            </a:r>
            <a:r>
              <a:rPr lang="ru-RU" sz="16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and</a:t>
            </a:r>
            <a:r>
              <a:rPr lang="ru-RU" sz="16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resolution</a:t>
            </a:r>
            <a:r>
              <a:rPr lang="ru-RU" sz="16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: </a:t>
            </a:r>
            <a:r>
              <a:rPr lang="ru-RU" sz="16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an</a:t>
            </a:r>
            <a:r>
              <a:rPr lang="ru-RU" sz="16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introduction</a:t>
            </a:r>
            <a:r>
              <a:rPr lang="ru-RU" sz="16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/</a:t>
            </a:r>
            <a:r>
              <a:rPr lang="ru-RU" sz="16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Ho-Won</a:t>
            </a:r>
            <a:r>
              <a:rPr lang="ru-RU" sz="16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Jeong</a:t>
            </a:r>
            <a:r>
              <a:rPr lang="ru-RU" sz="16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 </a:t>
            </a:r>
            <a:r>
              <a:rPr lang="ru-RU" sz="16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the</a:t>
            </a:r>
            <a:r>
              <a:rPr lang="ru-RU" sz="16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Taylor</a:t>
            </a:r>
            <a:r>
              <a:rPr lang="ru-RU" sz="16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&amp; </a:t>
            </a:r>
            <a:r>
              <a:rPr lang="ru-RU" sz="16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Francis</a:t>
            </a:r>
            <a:r>
              <a:rPr lang="ru-RU" sz="16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e-Library, 2009</a:t>
            </a:r>
            <a:br>
              <a:rPr lang="ru-RU" sz="16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r>
              <a:rPr lang="kk-KZ" sz="16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Additional.</a:t>
            </a:r>
            <a:br>
              <a:rPr lang="ru-RU" sz="16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r>
              <a:rPr lang="en-US" sz="16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6. Herbert, S. (2017). Conflict analysis: Topic guide. Birmingham, UK: GSDRC, University of Birmingham.</a:t>
            </a:r>
            <a:br>
              <a:rPr lang="ru-RU" sz="16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r>
              <a:rPr lang="en-US" sz="16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7. National Research Council 2000. International Conflict Resolution After the Cold War. Washington, DC: The National Academies Press. https://doi.org/10.17226/9897. 11 </a:t>
            </a:r>
            <a:r>
              <a:rPr lang="ru-RU" sz="1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Orazbekova</a:t>
            </a:r>
            <a:r>
              <a:rPr lang="ru-RU" sz="1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Z </a:t>
            </a:r>
            <a:r>
              <a:rPr lang="en-US" sz="1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 </a:t>
            </a:r>
            <a:r>
              <a:rPr lang="ru-RU" sz="1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Media And </a:t>
            </a:r>
            <a:r>
              <a:rPr lang="ru-RU" sz="1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international</a:t>
            </a:r>
            <a:r>
              <a:rPr lang="en-US" sz="1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r>
              <a:rPr lang="ru-RU" sz="1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conflict</a:t>
            </a:r>
            <a:r>
              <a:rPr lang="ru-RU" sz="1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​ </a:t>
            </a:r>
            <a:r>
              <a:rPr lang="ru-RU" sz="1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on</a:t>
            </a:r>
            <a:r>
              <a:rPr lang="ru-RU" sz="1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Eurasian</a:t>
            </a:r>
            <a:r>
              <a:rPr lang="ru-RU" sz="1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space</a:t>
            </a:r>
            <a:r>
              <a:rPr lang="ru-RU" sz="1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: </a:t>
            </a:r>
            <a:r>
              <a:rPr lang="ru-RU" sz="1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textbook</a:t>
            </a:r>
            <a:r>
              <a:rPr lang="ru-RU" sz="1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 </a:t>
            </a:r>
            <a:r>
              <a:rPr lang="ru-RU" sz="1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manual</a:t>
            </a:r>
            <a:r>
              <a:rPr lang="ru-RU" sz="1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- </a:t>
            </a:r>
            <a:r>
              <a:rPr lang="ru-RU" sz="1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Almaty</a:t>
            </a:r>
            <a:r>
              <a:rPr lang="ru-RU" sz="1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: </a:t>
            </a:r>
            <a:r>
              <a:rPr lang="ru-RU" sz="1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Kazakh</a:t>
            </a:r>
            <a:r>
              <a:rPr lang="ru-RU" sz="1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un</a:t>
            </a:r>
            <a:r>
              <a:rPr lang="ru-RU" sz="1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- </a:t>
            </a:r>
            <a:r>
              <a:rPr lang="ru-RU" sz="1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ti</a:t>
            </a:r>
            <a:r>
              <a:rPr lang="ru-RU" sz="1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2017</a:t>
            </a:r>
            <a:br>
              <a:rPr lang="ru-RU" sz="16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r>
              <a:rPr lang="en-US" sz="1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8. </a:t>
            </a:r>
            <a:r>
              <a:rPr lang="ru-RU" sz="16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Peace </a:t>
            </a:r>
            <a:r>
              <a:rPr lang="ru-RU" sz="16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and</a:t>
            </a:r>
            <a:r>
              <a:rPr lang="ru-RU" sz="16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conflict</a:t>
            </a:r>
            <a:r>
              <a:rPr lang="ru-RU" sz="16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analysis</a:t>
            </a:r>
            <a:r>
              <a:rPr lang="ru-RU" sz="16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: </a:t>
            </a:r>
            <a:r>
              <a:rPr lang="ru-RU" sz="16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Guidance</a:t>
            </a:r>
            <a:r>
              <a:rPr lang="ru-RU" sz="16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for</a:t>
            </a:r>
            <a:r>
              <a:rPr lang="ru-RU" sz="16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ILO’s</a:t>
            </a:r>
            <a:r>
              <a:rPr lang="ru-RU" sz="16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programming</a:t>
            </a:r>
            <a:r>
              <a:rPr lang="ru-RU" sz="16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in</a:t>
            </a:r>
            <a:r>
              <a:rPr lang="ru-RU" sz="16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fragile</a:t>
            </a:r>
            <a:r>
              <a:rPr lang="ru-RU" sz="16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and</a:t>
            </a:r>
            <a:r>
              <a:rPr lang="ru-RU" sz="16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conflict-affected</a:t>
            </a:r>
            <a:r>
              <a:rPr lang="ru-RU" sz="16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contexts</a:t>
            </a:r>
            <a:r>
              <a:rPr lang="ru-RU" sz="16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 International </a:t>
            </a:r>
            <a:r>
              <a:rPr lang="ru-RU" sz="16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Labour</a:t>
            </a:r>
            <a:r>
              <a:rPr lang="ru-RU" sz="16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Office, </a:t>
            </a:r>
            <a:r>
              <a:rPr lang="ru-RU" sz="16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Interpeace</a:t>
            </a:r>
            <a:r>
              <a:rPr lang="ru-RU" sz="16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United Nations </a:t>
            </a:r>
            <a:r>
              <a:rPr lang="ru-RU" sz="16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Peacebuilding</a:t>
            </a:r>
            <a:r>
              <a:rPr lang="ru-RU" sz="16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Support Office </a:t>
            </a:r>
            <a:r>
              <a:rPr lang="ru-RU" sz="16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and</a:t>
            </a:r>
            <a:r>
              <a:rPr lang="ru-RU" sz="16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World Health Organization – </a:t>
            </a:r>
            <a:r>
              <a:rPr lang="ru-RU" sz="16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Geneva</a:t>
            </a:r>
            <a:r>
              <a:rPr lang="ru-RU" sz="16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: ILO, 2021</a:t>
            </a:r>
            <a:br>
              <a:rPr lang="ru-RU" sz="16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r>
              <a:rPr lang="kk-KZ" sz="16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Professional scientific databases </a:t>
            </a:r>
            <a:r>
              <a:rPr lang="en-US" sz="16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:</a:t>
            </a:r>
            <a:br>
              <a:rPr lang="ru-RU" sz="16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r>
              <a:rPr lang="en-US" sz="1600" dirty="0">
                <a:solidFill>
                  <a:srgbClr val="0A0A0A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1. Conflict resolution strategies use these proven conflict resolution strategies in your conflict management efforts:</a:t>
            </a:r>
            <a:r>
              <a:rPr lang="en-US" sz="16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kk-KZ" sz="1600" u="none" strike="noStrike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  <a:hlinkClick r:id="rId3"/>
              </a:rPr>
              <a:t>https://www.pon.harvard.edu/daily/conflict-resolution/conflict-resolution-strategies/</a:t>
            </a:r>
            <a:br>
              <a:rPr lang="ru-RU" sz="16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endParaRPr lang="ru-RU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9356E6C6-1D30-98AF-C634-7FBFD8E29F4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6259" y="1052736"/>
            <a:ext cx="1135852" cy="12855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6350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096732" y="1113431"/>
            <a:ext cx="662473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" sz="4000" b="1" dirty="0">
                <a:latin typeface="Arial" panose="020B0604020202020204" pitchFamily="34" charset="0"/>
                <a:cs typeface="Arial" panose="020B0604020202020204" pitchFamily="34" charset="0"/>
              </a:rPr>
              <a:t>Political conflict</a:t>
            </a:r>
            <a:r>
              <a:rPr lang="ru-RU" sz="4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studies</a:t>
            </a:r>
            <a:endParaRPr lang="ru-RU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907704" y="2780928"/>
            <a:ext cx="6264696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Lecture</a:t>
            </a:r>
            <a:r>
              <a:rPr lang="ru-RU" sz="32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endParaRPr lang="ru-RU" sz="32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" sz="4000" dirty="0">
                <a:latin typeface="Arial" panose="020B0604020202020204" pitchFamily="34" charset="0"/>
                <a:cs typeface="Arial" panose="020B0604020202020204" pitchFamily="34" charset="0"/>
              </a:rPr>
              <a:t>Political conflict</a:t>
            </a:r>
            <a:r>
              <a:rPr lang="ru-RU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studies</a:t>
            </a:r>
            <a:r>
              <a:rPr lang="en" sz="4000" dirty="0">
                <a:latin typeface="Arial" panose="020B0604020202020204" pitchFamily="34" charset="0"/>
                <a:cs typeface="Arial" panose="020B0604020202020204" pitchFamily="34" charset="0"/>
              </a:rPr>
              <a:t> as a discipline</a:t>
            </a:r>
            <a:endParaRPr lang="ru-RU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DE2F8E18-B625-ACAA-524B-0EFB0774103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5536" y="1124744"/>
            <a:ext cx="1296144" cy="14670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83401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699792" y="365125"/>
            <a:ext cx="5815558" cy="1325563"/>
          </a:xfrm>
        </p:spPr>
        <p:txBody>
          <a:bodyPr>
            <a:normAutofit/>
          </a:bodyPr>
          <a:lstStyle/>
          <a:p>
            <a:r>
              <a:rPr lang="" sz="4000" b="1" dirty="0">
                <a:latin typeface="Arial" pitchFamily="34" charset="0"/>
                <a:cs typeface="Arial" pitchFamily="34" charset="0"/>
              </a:rPr>
              <a:t>Lecture plan:</a:t>
            </a:r>
            <a:endParaRPr lang="ru-RU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123728" y="2057401"/>
            <a:ext cx="6563072" cy="3394472"/>
          </a:xfrm>
        </p:spPr>
        <p:txBody>
          <a:bodyPr>
            <a:normAutofit fontScale="85000" lnSpcReduction="20000"/>
          </a:bodyPr>
          <a:lstStyle/>
          <a:p>
            <a:pPr>
              <a:buFontTx/>
              <a:buChar char="-"/>
            </a:pPr>
            <a:r>
              <a:rPr lang="en" altLang="ru-RU" sz="4800" dirty="0"/>
              <a:t>"Sources and components" of the science of conflictology</a:t>
            </a:r>
          </a:p>
          <a:p>
            <a:pPr>
              <a:buFontTx/>
              <a:buChar char="-"/>
            </a:pPr>
            <a:r>
              <a:rPr lang="en" altLang="ru-RU" sz="4800" dirty="0"/>
              <a:t>Political conflictology as a branch of big political science</a:t>
            </a:r>
          </a:p>
          <a:p>
            <a:pPr>
              <a:buFontTx/>
              <a:buChar char="-"/>
            </a:pPr>
            <a:r>
              <a:rPr lang="en" altLang="ru-RU" sz="4800"/>
              <a:t>Main types of conflicts</a:t>
            </a:r>
            <a:endParaRPr lang="ru-RU" sz="3200"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C659CF26-97B9-C614-7ABD-80CF65FDE03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5536" y="1124744"/>
            <a:ext cx="1296144" cy="14670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01074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Заголовок 1">
            <a:extLst>
              <a:ext uri="{FF2B5EF4-FFF2-40B4-BE49-F238E27FC236}">
                <a16:creationId xmlns:a16="http://schemas.microsoft.com/office/drawing/2014/main" id="{003BE701-D98C-4808-0CEE-CD5083130FB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1143000"/>
            <a:ext cx="8229600" cy="1714500"/>
          </a:xfrm>
        </p:spPr>
        <p:txBody>
          <a:bodyPr/>
          <a:lstStyle/>
          <a:p>
            <a:r>
              <a:rPr lang="en" altLang="ru-RU"/>
              <a:t>Conflictology – a discipline among other branches of political science?</a:t>
            </a:r>
          </a:p>
        </p:txBody>
      </p:sp>
      <p:sp>
        <p:nvSpPr>
          <p:cNvPr id="3075" name="Содержимое 2">
            <a:extLst>
              <a:ext uri="{FF2B5EF4-FFF2-40B4-BE49-F238E27FC236}">
                <a16:creationId xmlns:a16="http://schemas.microsoft.com/office/drawing/2014/main" id="{7E8B1F62-3FFC-9EC7-009E-A7AA27FEEA96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457200" y="3035300"/>
            <a:ext cx="8229600" cy="893763"/>
          </a:xfrm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buFont typeface="Georgia" panose="02040502050405020303" pitchFamily="18" charset="0"/>
              <a:buNone/>
            </a:pPr>
            <a:r>
              <a:rPr lang="en" altLang="ru-RU"/>
              <a:t>Psephology, elitology, transitology…</a:t>
            </a:r>
          </a:p>
        </p:txBody>
      </p:sp>
      <p:sp>
        <p:nvSpPr>
          <p:cNvPr id="4" name="Содержимое 2">
            <a:extLst>
              <a:ext uri="{FF2B5EF4-FFF2-40B4-BE49-F238E27FC236}">
                <a16:creationId xmlns:a16="http://schemas.microsoft.com/office/drawing/2014/main" id="{DD250B83-1206-AEC4-90A4-54DDB9C47285}"/>
              </a:ext>
            </a:extLst>
          </p:cNvPr>
          <p:cNvSpPr txBox="1">
            <a:spLocks/>
          </p:cNvSpPr>
          <p:nvPr/>
        </p:nvSpPr>
        <p:spPr>
          <a:xfrm>
            <a:off x="642938" y="4143375"/>
            <a:ext cx="8229600" cy="2071688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65760" indent="-256032" eaLnBrk="1" fontAlgn="auto" hangingPunct="1"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Font typeface="Georgia"/>
              <a:buNone/>
              <a:defRPr/>
            </a:pPr>
            <a:r>
              <a:rPr lang="en" sz="2800" dirty="0">
                <a:latin typeface="+mn-lt"/>
              </a:rPr>
              <a:t>Not quite. </a:t>
            </a:r>
            <a:r>
              <a:rPr lang="en" sz="2800" dirty="0" err="1">
                <a:latin typeface="+mn-lt"/>
              </a:rPr>
              <a:t>Conflictology </a:t>
            </a:r>
            <a:r>
              <a:rPr lang="en" sz="2800" dirty="0">
                <a:latin typeface="+mn-lt"/>
              </a:rPr>
              <a:t>goes beyond the political sphere, and claims to cover conflicts outside of politics. Even family ones.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Заголовок 1">
            <a:extLst>
              <a:ext uri="{FF2B5EF4-FFF2-40B4-BE49-F238E27FC236}">
                <a16:creationId xmlns:a16="http://schemas.microsoft.com/office/drawing/2014/main" id="{B869F7CF-04C7-9021-AD7C-CB7CD9E4A4E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1143000"/>
            <a:ext cx="8472488" cy="1066800"/>
          </a:xfrm>
        </p:spPr>
        <p:txBody>
          <a:bodyPr/>
          <a:lstStyle/>
          <a:p>
            <a:r>
              <a:rPr lang="en" altLang="ru-RU" dirty="0"/>
              <a:t>"Sources and components" of the science of conflictology</a:t>
            </a:r>
          </a:p>
        </p:txBody>
      </p:sp>
      <p:sp>
        <p:nvSpPr>
          <p:cNvPr id="4099" name="Содержимое 2">
            <a:extLst>
              <a:ext uri="{FF2B5EF4-FFF2-40B4-BE49-F238E27FC236}">
                <a16:creationId xmlns:a16="http://schemas.microsoft.com/office/drawing/2014/main" id="{731128F3-E122-F67D-7FF3-FFF4767991FF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457200" y="2249488"/>
            <a:ext cx="8329613" cy="4324350"/>
          </a:xfrm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" altLang="ru-RU"/>
              <a:t>Conflict psychology and popular psychology.</a:t>
            </a:r>
          </a:p>
          <a:p>
            <a:endParaRPr lang="ru-RU" altLang="ru-RU"/>
          </a:p>
          <a:p>
            <a:r>
              <a:rPr lang="en" altLang="ru-RU"/>
              <a:t>Experience of political strategists and political consultants.</a:t>
            </a:r>
          </a:p>
          <a:p>
            <a:endParaRPr lang="ru-RU" altLang="ru-RU"/>
          </a:p>
          <a:p>
            <a:r>
              <a:rPr lang="en" altLang="ru-RU"/>
              <a:t>Experience in applied study of international conflict regulation.</a:t>
            </a:r>
          </a:p>
          <a:p>
            <a:endParaRPr lang="ru-RU" altLang="ru-RU"/>
          </a:p>
          <a:p>
            <a:endParaRPr lang="ru-RU" altLang="ru-RU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Заголовок 1">
            <a:extLst>
              <a:ext uri="{FF2B5EF4-FFF2-40B4-BE49-F238E27FC236}">
                <a16:creationId xmlns:a16="http://schemas.microsoft.com/office/drawing/2014/main" id="{06CB48D1-631C-6BC6-F5DF-29CB522B5E3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714375"/>
            <a:ext cx="8686800" cy="1495425"/>
          </a:xfrm>
        </p:spPr>
        <p:txBody>
          <a:bodyPr/>
          <a:lstStyle/>
          <a:p>
            <a:r>
              <a:rPr lang="en" altLang="ru-RU" dirty="0"/>
              <a:t>Political conflictology as a branch of big political science</a:t>
            </a:r>
          </a:p>
        </p:txBody>
      </p:sp>
      <p:sp>
        <p:nvSpPr>
          <p:cNvPr id="5123" name="Содержимое 2">
            <a:extLst>
              <a:ext uri="{FF2B5EF4-FFF2-40B4-BE49-F238E27FC236}">
                <a16:creationId xmlns:a16="http://schemas.microsoft.com/office/drawing/2014/main" id="{F4FF1D73-CE1C-6B79-38F9-371557CA271C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285750" y="2249488"/>
            <a:ext cx="8715375" cy="4324350"/>
          </a:xfrm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" altLang="ru-RU"/>
              <a:t>Studying the political background of the conflict.</a:t>
            </a:r>
          </a:p>
          <a:p>
            <a:endParaRPr lang="ru-RU" altLang="ru-RU"/>
          </a:p>
          <a:p>
            <a:r>
              <a:rPr lang="en" altLang="ru-RU"/>
              <a:t>Overcoming psychological reductionism, biological reductionism, etc.</a:t>
            </a:r>
          </a:p>
          <a:p>
            <a:endParaRPr lang="ru-RU" altLang="ru-RU"/>
          </a:p>
          <a:p>
            <a:r>
              <a:rPr lang="en" altLang="ru-RU"/>
              <a:t>The use of political science tools and borrowed ones – rational choice theory, mid-range theories, game modeling, etc.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Заголовок 1">
            <a:extLst>
              <a:ext uri="{FF2B5EF4-FFF2-40B4-BE49-F238E27FC236}">
                <a16:creationId xmlns:a16="http://schemas.microsoft.com/office/drawing/2014/main" id="{3E04962F-4FC2-B7D8-608F-366D5AF8831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1143000"/>
            <a:ext cx="8229600" cy="428625"/>
          </a:xfrm>
        </p:spPr>
        <p:txBody>
          <a:bodyPr/>
          <a:lstStyle/>
          <a:p>
            <a:r>
              <a:rPr lang="en" altLang="ru-RU" sz="2400"/>
              <a:t>Conflictology or political conflictology?</a:t>
            </a:r>
          </a:p>
        </p:txBody>
      </p:sp>
      <p:sp>
        <p:nvSpPr>
          <p:cNvPr id="3" name="Содержимое 2">
            <a:extLst>
              <a:ext uri="{FF2B5EF4-FFF2-40B4-BE49-F238E27FC236}">
                <a16:creationId xmlns:a16="http://schemas.microsoft.com/office/drawing/2014/main" id="{6D77860F-7940-FACD-9507-A2AEB5FECCB1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457200" y="1714500"/>
            <a:ext cx="8229600" cy="4859338"/>
          </a:xfrm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623888" indent="-514350">
              <a:buFont typeface="Georgia" panose="02040502050405020303" pitchFamily="18" charset="0"/>
              <a:buAutoNum type="arabicPeriod"/>
            </a:pPr>
            <a:r>
              <a:rPr lang="en" altLang="ru-RU"/>
              <a:t>There is nothing to stop us from addressing various aspects of conflicts in traditional sciences.</a:t>
            </a:r>
          </a:p>
          <a:p>
            <a:pPr marL="623888" indent="-514350">
              <a:buFont typeface="Georgia" panose="02040502050405020303" pitchFamily="18" charset="0"/>
              <a:buAutoNum type="arabicPeriod"/>
            </a:pPr>
            <a:r>
              <a:rPr lang="en" altLang="ru-RU"/>
              <a:t>Describing conflicts at the micro level (family quarrels) and at the national level (civil wars) risks being too abstract.</a:t>
            </a:r>
          </a:p>
          <a:p>
            <a:pPr marL="623888" indent="-514350">
              <a:buFont typeface="Georgia" panose="02040502050405020303" pitchFamily="18" charset="0"/>
              <a:buAutoNum type="arabicPeriod"/>
            </a:pPr>
            <a:r>
              <a:rPr lang="en" altLang="ru-RU"/>
              <a:t>The term “conflict” is essentially </a:t>
            </a:r>
            <a:r>
              <a:rPr lang="en" altLang="ru-RU" i="1"/>
              <a:t>a pre-concept </a:t>
            </a:r>
            <a:r>
              <a:rPr lang="en" altLang="ru-RU"/>
              <a:t>, i.e. a concept of everyday, non-scientific language.</a:t>
            </a:r>
          </a:p>
          <a:p>
            <a:pPr marL="623888" indent="-514350">
              <a:buFont typeface="Georgia" panose="02040502050405020303" pitchFamily="18" charset="0"/>
              <a:buNone/>
            </a:pPr>
            <a:endParaRPr lang="ru-RU" altLang="ru-RU"/>
          </a:p>
        </p:txBody>
      </p:sp>
      <p:sp>
        <p:nvSpPr>
          <p:cNvPr id="4" name="Содержимое 2">
            <a:extLst>
              <a:ext uri="{FF2B5EF4-FFF2-40B4-BE49-F238E27FC236}">
                <a16:creationId xmlns:a16="http://schemas.microsoft.com/office/drawing/2014/main" id="{88EF77D7-0D3D-1049-B0E7-BDB4C56996AD}"/>
              </a:ext>
            </a:extLst>
          </p:cNvPr>
          <p:cNvSpPr txBox="1">
            <a:spLocks/>
          </p:cNvSpPr>
          <p:nvPr/>
        </p:nvSpPr>
        <p:spPr>
          <a:xfrm>
            <a:off x="500063" y="285750"/>
            <a:ext cx="8229600" cy="1357313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624078" indent="-514350" eaLnBrk="1" fontAlgn="auto" hangingPunct="1"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Font typeface="Georgia"/>
              <a:buNone/>
              <a:defRPr/>
            </a:pPr>
            <a:endParaRPr lang="ru-RU" sz="2800" dirty="0"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Заголовок 1">
            <a:extLst>
              <a:ext uri="{FF2B5EF4-FFF2-40B4-BE49-F238E27FC236}">
                <a16:creationId xmlns:a16="http://schemas.microsoft.com/office/drawing/2014/main" id="{F1A7532F-7768-0DDF-3FD1-19ABE83D2EA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1143000"/>
            <a:ext cx="8472488" cy="1066800"/>
          </a:xfrm>
        </p:spPr>
        <p:txBody>
          <a:bodyPr/>
          <a:lstStyle/>
          <a:p>
            <a:r>
              <a:rPr lang="en" altLang="ru-RU"/>
              <a:t>An excursion into the history of the concept of "pre-concept"</a:t>
            </a:r>
          </a:p>
        </p:txBody>
      </p:sp>
      <p:sp>
        <p:nvSpPr>
          <p:cNvPr id="7171" name="Содержимое 2">
            <a:extLst>
              <a:ext uri="{FF2B5EF4-FFF2-40B4-BE49-F238E27FC236}">
                <a16:creationId xmlns:a16="http://schemas.microsoft.com/office/drawing/2014/main" id="{CB03722A-76EB-7E2D-9C29-83E3D4ACB85A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457200" y="2249488"/>
            <a:ext cx="7354888" cy="4324350"/>
          </a:xfrm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buFont typeface="Georgia" panose="02040502050405020303" pitchFamily="18" charset="0"/>
              <a:buNone/>
            </a:pPr>
            <a:r>
              <a:rPr lang="en" altLang="ru-RU" sz="2400"/>
              <a:t>Emile Durkheim</a:t>
            </a:r>
          </a:p>
          <a:p>
            <a:pPr>
              <a:buFont typeface="Georgia" panose="02040502050405020303" pitchFamily="18" charset="0"/>
              <a:buNone/>
            </a:pPr>
            <a:r>
              <a:rPr lang="en" altLang="ru-RU" sz="2400"/>
              <a:t> (Emile Durkheim)</a:t>
            </a:r>
            <a:endParaRPr lang="ru-RU" altLang="ru-RU" sz="2400"/>
          </a:p>
          <a:p>
            <a:pPr>
              <a:buFont typeface="Georgia" panose="02040502050405020303" pitchFamily="18" charset="0"/>
              <a:buNone/>
            </a:pPr>
            <a:r>
              <a:rPr lang="en" altLang="ru-RU" sz="2400"/>
              <a:t>  1858 - 1917</a:t>
            </a:r>
          </a:p>
          <a:p>
            <a:pPr>
              <a:buFont typeface="Georgia" panose="02040502050405020303" pitchFamily="18" charset="0"/>
              <a:buNone/>
            </a:pPr>
            <a:r>
              <a:rPr lang="en" altLang="ru-RU" sz="2400"/>
              <a:t> </a:t>
            </a:r>
          </a:p>
          <a:p>
            <a:pPr>
              <a:buFont typeface="Georgia" panose="02040502050405020303" pitchFamily="18" charset="0"/>
              <a:buNone/>
            </a:pPr>
            <a:r>
              <a:rPr lang="en" altLang="ru-RU" sz="2400"/>
              <a:t>Sociologist, founder of the sociological method. He assumed that everyday language can call facts and phenomena of different natures the same.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Заголовок 1">
            <a:extLst>
              <a:ext uri="{FF2B5EF4-FFF2-40B4-BE49-F238E27FC236}">
                <a16:creationId xmlns:a16="http://schemas.microsoft.com/office/drawing/2014/main" id="{803E4EC6-4F84-3650-7C8D-ADFCE5660E0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" altLang="ru-RU"/>
              <a:t>An Excursion into the Sociology of Suicide*</a:t>
            </a:r>
          </a:p>
        </p:txBody>
      </p:sp>
      <p:graphicFrame>
        <p:nvGraphicFramePr>
          <p:cNvPr id="4" name="Содержимое 3">
            <a:extLst>
              <a:ext uri="{FF2B5EF4-FFF2-40B4-BE49-F238E27FC236}">
                <a16:creationId xmlns:a16="http://schemas.microsoft.com/office/drawing/2014/main" id="{8DCC80A4-C34A-3C70-9412-0328317B3EE3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457200" y="2286000"/>
          <a:ext cx="7829550" cy="1554462"/>
        </p:xfrm>
        <a:graphic>
          <a:graphicData uri="http://schemas.openxmlformats.org/drawingml/2006/table">
            <a:tbl>
              <a:tblPr/>
              <a:tblGrid>
                <a:gridCol w="2609850">
                  <a:extLst>
                    <a:ext uri="{9D8B030D-6E8A-4147-A177-3AD203B41FA5}">
                      <a16:colId xmlns:a16="http://schemas.microsoft.com/office/drawing/2014/main" val="599913788"/>
                    </a:ext>
                  </a:extLst>
                </a:gridCol>
                <a:gridCol w="2609850">
                  <a:extLst>
                    <a:ext uri="{9D8B030D-6E8A-4147-A177-3AD203B41FA5}">
                      <a16:colId xmlns:a16="http://schemas.microsoft.com/office/drawing/2014/main" val="950788863"/>
                    </a:ext>
                  </a:extLst>
                </a:gridCol>
                <a:gridCol w="2609850">
                  <a:extLst>
                    <a:ext uri="{9D8B030D-6E8A-4147-A177-3AD203B41FA5}">
                      <a16:colId xmlns:a16="http://schemas.microsoft.com/office/drawing/2014/main" val="447686856"/>
                    </a:ext>
                  </a:extLst>
                </a:gridCol>
              </a:tblGrid>
              <a:tr h="914400">
                <a:tc>
                  <a:txBody>
                    <a:bodyPr/>
                    <a:lstStyle>
                      <a:lvl1pPr defTabSz="685800">
                        <a:lnSpc>
                          <a:spcPct val="90000"/>
                        </a:lnSpc>
                        <a:spcBef>
                          <a:spcPts val="750"/>
                        </a:spcBef>
                        <a:buFont typeface="Arial" panose="020B0604020202020204" pitchFamily="34" charset="0"/>
                        <a:defRPr sz="19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 defTabSz="685800">
                        <a:lnSpc>
                          <a:spcPct val="90000"/>
                        </a:lnSpc>
                        <a:spcBef>
                          <a:spcPts val="375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 defTabSz="685800">
                        <a:lnSpc>
                          <a:spcPct val="90000"/>
                        </a:lnSpc>
                        <a:spcBef>
                          <a:spcPts val="375"/>
                        </a:spcBef>
                        <a:buFont typeface="Arial" panose="020B0604020202020204" pitchFamily="34" charset="0"/>
                        <a:defRPr sz="13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 defTabSz="685800">
                        <a:lnSpc>
                          <a:spcPct val="90000"/>
                        </a:lnSpc>
                        <a:spcBef>
                          <a:spcPts val="375"/>
                        </a:spcBef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 defTabSz="685800">
                        <a:lnSpc>
                          <a:spcPct val="90000"/>
                        </a:lnSpc>
                        <a:spcBef>
                          <a:spcPts val="375"/>
                        </a:spcBef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defTabSz="685800" fontAlgn="base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defTabSz="685800" fontAlgn="base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defTabSz="685800" fontAlgn="base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defTabSz="685800" fontAlgn="base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l" defTabSz="6858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" altLang="ru-RU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Social integration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ts val="750"/>
                        </a:spcBef>
                        <a:buFont typeface="Arial" panose="020B0604020202020204" pitchFamily="34" charset="0"/>
                        <a:defRPr sz="19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ts val="375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ts val="375"/>
                        </a:spcBef>
                        <a:buFont typeface="Arial" panose="020B0604020202020204" pitchFamily="34" charset="0"/>
                        <a:defRPr sz="13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ts val="375"/>
                        </a:spcBef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ts val="375"/>
                        </a:spcBef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fontAlgn="base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fontAlgn="base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fontAlgn="base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fontAlgn="base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" altLang="ru-RU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Too low (individualism)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ru-RU" sz="1800" b="1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ts val="750"/>
                        </a:spcBef>
                        <a:buFont typeface="Arial" panose="020B0604020202020204" pitchFamily="34" charset="0"/>
                        <a:defRPr sz="19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ts val="375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ts val="375"/>
                        </a:spcBef>
                        <a:buFont typeface="Arial" panose="020B0604020202020204" pitchFamily="34" charset="0"/>
                        <a:defRPr sz="13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ts val="375"/>
                        </a:spcBef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ts val="375"/>
                        </a:spcBef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fontAlgn="base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fontAlgn="base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fontAlgn="base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fontAlgn="base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" altLang="ru-RU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Too high (collectivism)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8310362"/>
                  </a:ext>
                </a:extLst>
              </a:tr>
              <a:tr h="639763">
                <a:tc>
                  <a:txBody>
                    <a:bodyPr/>
                    <a:lstStyle>
                      <a:lvl1pPr defTabSz="685800">
                        <a:lnSpc>
                          <a:spcPct val="90000"/>
                        </a:lnSpc>
                        <a:spcBef>
                          <a:spcPts val="750"/>
                        </a:spcBef>
                        <a:buFont typeface="Arial" panose="020B0604020202020204" pitchFamily="34" charset="0"/>
                        <a:defRPr sz="19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 defTabSz="685800">
                        <a:lnSpc>
                          <a:spcPct val="90000"/>
                        </a:lnSpc>
                        <a:spcBef>
                          <a:spcPts val="375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 defTabSz="685800">
                        <a:lnSpc>
                          <a:spcPct val="90000"/>
                        </a:lnSpc>
                        <a:spcBef>
                          <a:spcPts val="375"/>
                        </a:spcBef>
                        <a:buFont typeface="Arial" panose="020B0604020202020204" pitchFamily="34" charset="0"/>
                        <a:defRPr sz="13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 defTabSz="685800">
                        <a:lnSpc>
                          <a:spcPct val="90000"/>
                        </a:lnSpc>
                        <a:spcBef>
                          <a:spcPts val="375"/>
                        </a:spcBef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 defTabSz="685800">
                        <a:lnSpc>
                          <a:spcPct val="90000"/>
                        </a:lnSpc>
                        <a:spcBef>
                          <a:spcPts val="375"/>
                        </a:spcBef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defTabSz="685800" fontAlgn="base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defTabSz="685800" fontAlgn="base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defTabSz="685800" fontAlgn="base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defTabSz="685800" fontAlgn="base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l" defTabSz="6858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" altLang="ru-RU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Type of suicide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FD5EA"/>
                    </a:solidFill>
                  </a:tcPr>
                </a:tc>
                <a:tc>
                  <a:txBody>
                    <a:bodyPr/>
                    <a:lstStyle>
                      <a:lvl1pPr defTabSz="685800">
                        <a:lnSpc>
                          <a:spcPct val="90000"/>
                        </a:lnSpc>
                        <a:spcBef>
                          <a:spcPts val="750"/>
                        </a:spcBef>
                        <a:buFont typeface="Arial" panose="020B0604020202020204" pitchFamily="34" charset="0"/>
                        <a:defRPr sz="19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 defTabSz="685800">
                        <a:lnSpc>
                          <a:spcPct val="90000"/>
                        </a:lnSpc>
                        <a:spcBef>
                          <a:spcPts val="375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 defTabSz="685800">
                        <a:lnSpc>
                          <a:spcPct val="90000"/>
                        </a:lnSpc>
                        <a:spcBef>
                          <a:spcPts val="375"/>
                        </a:spcBef>
                        <a:buFont typeface="Arial" panose="020B0604020202020204" pitchFamily="34" charset="0"/>
                        <a:defRPr sz="13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 defTabSz="685800">
                        <a:lnSpc>
                          <a:spcPct val="90000"/>
                        </a:lnSpc>
                        <a:spcBef>
                          <a:spcPts val="375"/>
                        </a:spcBef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 defTabSz="685800">
                        <a:lnSpc>
                          <a:spcPct val="90000"/>
                        </a:lnSpc>
                        <a:spcBef>
                          <a:spcPts val="375"/>
                        </a:spcBef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defTabSz="685800" fontAlgn="base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defTabSz="685800" fontAlgn="base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defTabSz="685800" fontAlgn="base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defTabSz="685800" fontAlgn="base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l" defTabSz="6858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" altLang="ru-RU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Egoistic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FD5EA"/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ts val="750"/>
                        </a:spcBef>
                        <a:buFont typeface="Arial" panose="020B0604020202020204" pitchFamily="34" charset="0"/>
                        <a:defRPr sz="19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ts val="375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ts val="375"/>
                        </a:spcBef>
                        <a:buFont typeface="Arial" panose="020B0604020202020204" pitchFamily="34" charset="0"/>
                        <a:defRPr sz="13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ts val="375"/>
                        </a:spcBef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ts val="375"/>
                        </a:spcBef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fontAlgn="base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fontAlgn="base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fontAlgn="base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fontAlgn="base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" altLang="ru-RU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Altruistic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ru-RU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FD5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1883134"/>
                  </a:ext>
                </a:extLst>
              </a:tr>
            </a:tbl>
          </a:graphicData>
        </a:graphic>
      </p:graphicFrame>
      <p:graphicFrame>
        <p:nvGraphicFramePr>
          <p:cNvPr id="5" name="Содержимое 3">
            <a:extLst>
              <a:ext uri="{FF2B5EF4-FFF2-40B4-BE49-F238E27FC236}">
                <a16:creationId xmlns:a16="http://schemas.microsoft.com/office/drawing/2014/main" id="{3AB22664-2955-2BB0-45ED-7547943F532F}"/>
              </a:ext>
            </a:extLst>
          </p:cNvPr>
          <p:cNvGraphicFramePr>
            <a:graphicFrameLocks/>
          </p:cNvGraphicFramePr>
          <p:nvPr/>
        </p:nvGraphicFramePr>
        <p:xfrm>
          <a:off x="428625" y="4214813"/>
          <a:ext cx="7829550" cy="127999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098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098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098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39763">
                <a:tc>
                  <a:txBody>
                    <a:bodyPr/>
                    <a:lstStyle/>
                    <a:p>
                      <a:r>
                        <a:rPr lang="en" sz="1800" dirty="0"/>
                        <a:t>Regulation of life</a:t>
                      </a:r>
                    </a:p>
                  </a:txBody>
                  <a:tcPr marT="45678" marB="45678"/>
                </a:tc>
                <a:tc>
                  <a:txBody>
                    <a:bodyPr/>
                    <a:lstStyle/>
                    <a:p>
                      <a:r>
                        <a:rPr lang="en" sz="1800" dirty="0"/>
                        <a:t>Too </a:t>
                      </a:r>
                      <a:r>
                        <a:rPr lang="en" sz="1800" baseline="0" dirty="0"/>
                        <a:t>low</a:t>
                      </a:r>
                      <a:endParaRPr lang="ru-RU" sz="1800" dirty="0"/>
                    </a:p>
                  </a:txBody>
                  <a:tcPr marT="45678" marB="45678"/>
                </a:tc>
                <a:tc>
                  <a:txBody>
                    <a:bodyPr/>
                    <a:lstStyle/>
                    <a:p>
                      <a:r>
                        <a:rPr lang="en" sz="1800" dirty="0"/>
                        <a:t>Too high</a:t>
                      </a:r>
                    </a:p>
                    <a:p>
                      <a:endParaRPr lang="ru-RU" sz="1800" dirty="0"/>
                    </a:p>
                  </a:txBody>
                  <a:tcPr marT="45678" marB="45678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39763">
                <a:tc>
                  <a:txBody>
                    <a:bodyPr/>
                    <a:lstStyle/>
                    <a:p>
                      <a:r>
                        <a:rPr lang="en" sz="1800" dirty="0"/>
                        <a:t>Type of suicide</a:t>
                      </a:r>
                    </a:p>
                  </a:txBody>
                  <a:tcPr marT="45678" marB="45678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" sz="1800" dirty="0" err="1"/>
                        <a:t>Anomic</a:t>
                      </a:r>
                      <a:endParaRPr lang="ru-RU" sz="1800" dirty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800" dirty="0"/>
                    </a:p>
                  </a:txBody>
                  <a:tcPr marT="45678" marB="45678"/>
                </a:tc>
                <a:tc>
                  <a:txBody>
                    <a:bodyPr/>
                    <a:lstStyle/>
                    <a:p>
                      <a:r>
                        <a:rPr lang="en" sz="1800" dirty="0"/>
                        <a:t>Fatalistic*</a:t>
                      </a:r>
                    </a:p>
                  </a:txBody>
                  <a:tcPr marT="45678" marB="45678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6" name="Содержимое 2">
            <a:extLst>
              <a:ext uri="{FF2B5EF4-FFF2-40B4-BE49-F238E27FC236}">
                <a16:creationId xmlns:a16="http://schemas.microsoft.com/office/drawing/2014/main" id="{4D53AF2F-9B5C-EE58-7611-EDB2BB4437AC}"/>
              </a:ext>
            </a:extLst>
          </p:cNvPr>
          <p:cNvSpPr txBox="1">
            <a:spLocks/>
          </p:cNvSpPr>
          <p:nvPr/>
        </p:nvSpPr>
        <p:spPr>
          <a:xfrm>
            <a:off x="457200" y="5715000"/>
            <a:ext cx="7829550" cy="858838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65760" indent="-256032" eaLnBrk="1" fontAlgn="auto" hangingPunct="1"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Font typeface="Georgia"/>
              <a:buNone/>
              <a:defRPr/>
            </a:pPr>
            <a:r>
              <a:rPr lang="en" dirty="0">
                <a:latin typeface="+mn-lt"/>
              </a:rPr>
              <a:t>* Durkheim E. "Suicide. Sociological Study" (1897).</a:t>
            </a:r>
          </a:p>
          <a:p>
            <a:pPr marL="365760" indent="-256032" eaLnBrk="1" fontAlgn="auto" hangingPunct="1"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Font typeface="Georgia"/>
              <a:buNone/>
              <a:defRPr/>
            </a:pPr>
            <a:r>
              <a:rPr lang="en" dirty="0">
                <a:latin typeface="+mn-lt"/>
              </a:rPr>
              <a:t>** fatalistic type – further interpretation.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784</TotalTime>
  <Words>859</Words>
  <Application>Microsoft Office PowerPoint</Application>
  <PresentationFormat>Экран (4:3)</PresentationFormat>
  <Paragraphs>94</Paragraphs>
  <Slides>15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20" baseType="lpstr">
      <vt:lpstr>Arial</vt:lpstr>
      <vt:lpstr>Calibri</vt:lpstr>
      <vt:lpstr>Calibri Light</vt:lpstr>
      <vt:lpstr>Georgia</vt:lpstr>
      <vt:lpstr>Тема Office</vt:lpstr>
      <vt:lpstr>AL-FARABI KAZAKH NATIONAL UNIVERSITY</vt:lpstr>
      <vt:lpstr>Презентация PowerPoint</vt:lpstr>
      <vt:lpstr>Lecture plan:</vt:lpstr>
      <vt:lpstr>Conflictology – a discipline among other branches of political science?</vt:lpstr>
      <vt:lpstr>"Sources and components" of the science of conflictology</vt:lpstr>
      <vt:lpstr>Political conflictology as a branch of big political science</vt:lpstr>
      <vt:lpstr>Conflictology or political conflictology?</vt:lpstr>
      <vt:lpstr>An excursion into the history of the concept of "pre-concept"</vt:lpstr>
      <vt:lpstr>An Excursion into the Sociology of Suicide*</vt:lpstr>
      <vt:lpstr>Definition</vt:lpstr>
      <vt:lpstr>Two Trends in Political Philosophy</vt:lpstr>
      <vt:lpstr>Main types of conflicts</vt:lpstr>
      <vt:lpstr>Political conflicts at different levels</vt:lpstr>
      <vt:lpstr>Levels of Conflict</vt:lpstr>
      <vt:lpstr>Materials used in the lecture :   1. Steven Spittaels Nick Meynen Filip Hilgert Handbook: Mapping Conflict Motives in War Areas (Draft version 5 October 2007) https://www.ipisresearch.be/maps/handbookweboct07.pdf 7          Gabriel Alier Riak Achot. Dut Bol Ayuel Bill. Peace and Conflict Studies  /. - South Sudan, 2022. Handbook of peace and conflict studies / edited by Charles Webel and Johan Galtung. the Taylor &amp; Francis e-Library, 2007 The handbook of conflict resolution: theory and practice / Peter T. Coleman, Morton Deutsch, Eric C. Marcus, editors. — Third edition. John Wiley &amp; Sons, Inc.2014. 4. The handbook of conflict resolution : theory and practice / Morton Deutsch, Peter T. Coleman, Eric C. Marcus, editors.—2nd ed. 5. Conflict management and resolution: an introduction/Ho-Won Jeong. the Taylor &amp; Francis e-Library, 2009 Additional. 6. Herbert, S. (2017). Conflict analysis: Topic guide. Birmingham, UK: GSDRC, University of Birmingham. 7. National Research Council 2000. International Conflict Resolution After the Cold War. Washington, DC: The National Academies Press. https://doi.org/10.17226/9897. 11 Orazbekova Z . Media And international conflict​ on Eurasian space : textbook . manual - Almaty : Kazakh un - ti , 2017 8. Peace and conflict analysis: Guidance for ILO’s programming in fragile and conflict-affected contexts. International Labour Office, Interpeace, United Nations Peacebuilding Support Office and World Health Organization – Geneva: ILO, 2021 Professional scientific databases : 1. Conflict resolution strategies use these proven conflict resolution strategies in your conflict management efforts: https://www.pon.harvard.edu/daily/conflict-resolution/conflict-resolution-strategies/ 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Политическая конфликтология как наука</dc:title>
  <dc:creator>Алексей</dc:creator>
  <cp:lastModifiedBy>Пользователь</cp:lastModifiedBy>
  <cp:revision>79</cp:revision>
  <dcterms:created xsi:type="dcterms:W3CDTF">2010-01-05T20:41:06Z</dcterms:created>
  <dcterms:modified xsi:type="dcterms:W3CDTF">2024-09-06T13:20:26Z</dcterms:modified>
</cp:coreProperties>
</file>